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3" r:id="rId7"/>
    <p:sldId id="261" r:id="rId8"/>
    <p:sldId id="257" r:id="rId9"/>
    <p:sldId id="262" r:id="rId10"/>
    <p:sldId id="260" r:id="rId11"/>
    <p:sldId id="258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88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C9FA5-35F1-49C0-9CCA-1B71846C4B9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B0E2894-01E8-4499-9BE3-2FF81757A362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690C57F8-533D-4A0A-8258-C5675B15B5EB}" type="parTrans" cxnId="{24FB1010-6364-495E-BB0B-5534357FE556}">
      <dgm:prSet/>
      <dgm:spPr/>
      <dgm:t>
        <a:bodyPr/>
        <a:lstStyle/>
        <a:p>
          <a:endParaRPr lang="nl-NL"/>
        </a:p>
      </dgm:t>
    </dgm:pt>
    <dgm:pt modelId="{5BA57148-E897-4E7B-A879-8276635DCBA7}" type="sibTrans" cxnId="{24FB1010-6364-495E-BB0B-5534357FE556}">
      <dgm:prSet/>
      <dgm:spPr/>
      <dgm:t>
        <a:bodyPr/>
        <a:lstStyle/>
        <a:p>
          <a:endParaRPr lang="nl-NL"/>
        </a:p>
      </dgm:t>
    </dgm:pt>
    <dgm:pt modelId="{B52689FC-6BCF-4A17-B46F-EDAE39B03917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9C59ECDA-B69C-40E8-95F3-26DDFA7A7BED}" type="parTrans" cxnId="{7361D2F7-FE51-4D2A-8E2F-B16CB81B0097}">
      <dgm:prSet/>
      <dgm:spPr/>
      <dgm:t>
        <a:bodyPr/>
        <a:lstStyle/>
        <a:p>
          <a:endParaRPr lang="nl-NL"/>
        </a:p>
      </dgm:t>
    </dgm:pt>
    <dgm:pt modelId="{61B7DEE3-9387-4A50-A7BB-969C5FC710A8}" type="sibTrans" cxnId="{7361D2F7-FE51-4D2A-8E2F-B16CB81B0097}">
      <dgm:prSet/>
      <dgm:spPr/>
      <dgm:t>
        <a:bodyPr/>
        <a:lstStyle/>
        <a:p>
          <a:endParaRPr lang="nl-NL"/>
        </a:p>
      </dgm:t>
    </dgm:pt>
    <dgm:pt modelId="{4342D322-EA4A-479D-886E-DE50F735DC27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7C41039D-3B00-4C48-A231-AEA9450ED9FD}" type="parTrans" cxnId="{CB1C5CBE-9A95-487A-8879-57788DC1EE05}">
      <dgm:prSet/>
      <dgm:spPr/>
      <dgm:t>
        <a:bodyPr/>
        <a:lstStyle/>
        <a:p>
          <a:endParaRPr lang="nl-NL"/>
        </a:p>
      </dgm:t>
    </dgm:pt>
    <dgm:pt modelId="{38C5909C-F46C-413A-9318-718418DD072F}" type="sibTrans" cxnId="{CB1C5CBE-9A95-487A-8879-57788DC1EE05}">
      <dgm:prSet/>
      <dgm:spPr/>
      <dgm:t>
        <a:bodyPr/>
        <a:lstStyle/>
        <a:p>
          <a:endParaRPr lang="nl-NL"/>
        </a:p>
      </dgm:t>
    </dgm:pt>
    <dgm:pt modelId="{E333700D-83C0-42C6-9639-54B51DE5DC36}">
      <dgm:prSet phldrT="[Tekst]"/>
      <dgm:spPr/>
      <dgm:t>
        <a:bodyPr/>
        <a:lstStyle/>
        <a:p>
          <a:r>
            <a:rPr lang="nl-NL" dirty="0" smtClean="0"/>
            <a:t>?</a:t>
          </a:r>
          <a:endParaRPr lang="nl-NL" dirty="0"/>
        </a:p>
      </dgm:t>
    </dgm:pt>
    <dgm:pt modelId="{27C2E50E-FA6A-44BA-8035-BF104CB8D880}" type="parTrans" cxnId="{A8794029-ECA1-496D-90CE-B32205C64A26}">
      <dgm:prSet/>
      <dgm:spPr/>
      <dgm:t>
        <a:bodyPr/>
        <a:lstStyle/>
        <a:p>
          <a:endParaRPr lang="nl-NL"/>
        </a:p>
      </dgm:t>
    </dgm:pt>
    <dgm:pt modelId="{A9908446-5CF5-4EBA-B4B5-BA66A33AB356}" type="sibTrans" cxnId="{A8794029-ECA1-496D-90CE-B32205C64A26}">
      <dgm:prSet/>
      <dgm:spPr/>
      <dgm:t>
        <a:bodyPr/>
        <a:lstStyle/>
        <a:p>
          <a:endParaRPr lang="nl-NL"/>
        </a:p>
      </dgm:t>
    </dgm:pt>
    <dgm:pt modelId="{5998CF6B-A30B-43C6-AE19-1BB19FA68874}" type="pres">
      <dgm:prSet presAssocID="{BC1C9FA5-35F1-49C0-9CCA-1B71846C4B9C}" presName="matrix" presStyleCnt="0">
        <dgm:presLayoutVars>
          <dgm:chMax val="1"/>
          <dgm:dir/>
          <dgm:resizeHandles val="exact"/>
        </dgm:presLayoutVars>
      </dgm:prSet>
      <dgm:spPr/>
    </dgm:pt>
    <dgm:pt modelId="{8959F774-39AE-4667-8A8B-0C0DEDDC3416}" type="pres">
      <dgm:prSet presAssocID="{BC1C9FA5-35F1-49C0-9CCA-1B71846C4B9C}" presName="axisShape" presStyleLbl="bgShp" presStyleIdx="0" presStyleCnt="1" custScaleX="141063"/>
      <dgm:spPr/>
    </dgm:pt>
    <dgm:pt modelId="{922712CD-DC65-4993-9E37-C9AD97D526DB}" type="pres">
      <dgm:prSet presAssocID="{BC1C9FA5-35F1-49C0-9CCA-1B71846C4B9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3CDC17-F4D7-497F-B405-84877B1AB882}" type="pres">
      <dgm:prSet presAssocID="{BC1C9FA5-35F1-49C0-9CCA-1B71846C4B9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52A5E7-9861-4B1A-A359-B8D9C7310B13}" type="pres">
      <dgm:prSet presAssocID="{BC1C9FA5-35F1-49C0-9CCA-1B71846C4B9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615D39-5188-479A-868D-1E28FF519F56}" type="pres">
      <dgm:prSet presAssocID="{BC1C9FA5-35F1-49C0-9CCA-1B71846C4B9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0F6F04-4054-456C-9403-CCAF6F6971FB}" type="presOf" srcId="{4342D322-EA4A-479D-886E-DE50F735DC27}" destId="{5852A5E7-9861-4B1A-A359-B8D9C7310B13}" srcOrd="0" destOrd="0" presId="urn:microsoft.com/office/officeart/2005/8/layout/matrix2"/>
    <dgm:cxn modelId="{59F0D93E-69EE-4366-8284-04037506D1D4}" type="presOf" srcId="{BC1C9FA5-35F1-49C0-9CCA-1B71846C4B9C}" destId="{5998CF6B-A30B-43C6-AE19-1BB19FA68874}" srcOrd="0" destOrd="0" presId="urn:microsoft.com/office/officeart/2005/8/layout/matrix2"/>
    <dgm:cxn modelId="{8D0D59E3-5649-4499-850D-423A535C999D}" type="presOf" srcId="{BB0E2894-01E8-4499-9BE3-2FF81757A362}" destId="{922712CD-DC65-4993-9E37-C9AD97D526DB}" srcOrd="0" destOrd="0" presId="urn:microsoft.com/office/officeart/2005/8/layout/matrix2"/>
    <dgm:cxn modelId="{24FB1010-6364-495E-BB0B-5534357FE556}" srcId="{BC1C9FA5-35F1-49C0-9CCA-1B71846C4B9C}" destId="{BB0E2894-01E8-4499-9BE3-2FF81757A362}" srcOrd="0" destOrd="0" parTransId="{690C57F8-533D-4A0A-8258-C5675B15B5EB}" sibTransId="{5BA57148-E897-4E7B-A879-8276635DCBA7}"/>
    <dgm:cxn modelId="{87651E42-7ED9-4749-A962-BEC1A9579162}" type="presOf" srcId="{E333700D-83C0-42C6-9639-54B51DE5DC36}" destId="{48615D39-5188-479A-868D-1E28FF519F56}" srcOrd="0" destOrd="0" presId="urn:microsoft.com/office/officeart/2005/8/layout/matrix2"/>
    <dgm:cxn modelId="{8886F199-91EA-4FBE-801A-840FE923B3A5}" type="presOf" srcId="{B52689FC-6BCF-4A17-B46F-EDAE39B03917}" destId="{EF3CDC17-F4D7-497F-B405-84877B1AB882}" srcOrd="0" destOrd="0" presId="urn:microsoft.com/office/officeart/2005/8/layout/matrix2"/>
    <dgm:cxn modelId="{7361D2F7-FE51-4D2A-8E2F-B16CB81B0097}" srcId="{BC1C9FA5-35F1-49C0-9CCA-1B71846C4B9C}" destId="{B52689FC-6BCF-4A17-B46F-EDAE39B03917}" srcOrd="1" destOrd="0" parTransId="{9C59ECDA-B69C-40E8-95F3-26DDFA7A7BED}" sibTransId="{61B7DEE3-9387-4A50-A7BB-969C5FC710A8}"/>
    <dgm:cxn modelId="{A8794029-ECA1-496D-90CE-B32205C64A26}" srcId="{BC1C9FA5-35F1-49C0-9CCA-1B71846C4B9C}" destId="{E333700D-83C0-42C6-9639-54B51DE5DC36}" srcOrd="3" destOrd="0" parTransId="{27C2E50E-FA6A-44BA-8035-BF104CB8D880}" sibTransId="{A9908446-5CF5-4EBA-B4B5-BA66A33AB356}"/>
    <dgm:cxn modelId="{CB1C5CBE-9A95-487A-8879-57788DC1EE05}" srcId="{BC1C9FA5-35F1-49C0-9CCA-1B71846C4B9C}" destId="{4342D322-EA4A-479D-886E-DE50F735DC27}" srcOrd="2" destOrd="0" parTransId="{7C41039D-3B00-4C48-A231-AEA9450ED9FD}" sibTransId="{38C5909C-F46C-413A-9318-718418DD072F}"/>
    <dgm:cxn modelId="{C99F9F7E-170E-4D31-BDD5-38044E51403D}" type="presParOf" srcId="{5998CF6B-A30B-43C6-AE19-1BB19FA68874}" destId="{8959F774-39AE-4667-8A8B-0C0DEDDC3416}" srcOrd="0" destOrd="0" presId="urn:microsoft.com/office/officeart/2005/8/layout/matrix2"/>
    <dgm:cxn modelId="{4100BBD0-1DC1-465D-AE54-9C573D173668}" type="presParOf" srcId="{5998CF6B-A30B-43C6-AE19-1BB19FA68874}" destId="{922712CD-DC65-4993-9E37-C9AD97D526DB}" srcOrd="1" destOrd="0" presId="urn:microsoft.com/office/officeart/2005/8/layout/matrix2"/>
    <dgm:cxn modelId="{B6A68059-24B8-447C-A5B2-2ECE00B71DA5}" type="presParOf" srcId="{5998CF6B-A30B-43C6-AE19-1BB19FA68874}" destId="{EF3CDC17-F4D7-497F-B405-84877B1AB882}" srcOrd="2" destOrd="0" presId="urn:microsoft.com/office/officeart/2005/8/layout/matrix2"/>
    <dgm:cxn modelId="{6B74194A-B7DC-4BCF-B29D-EF62535289D3}" type="presParOf" srcId="{5998CF6B-A30B-43C6-AE19-1BB19FA68874}" destId="{5852A5E7-9861-4B1A-A359-B8D9C7310B13}" srcOrd="3" destOrd="0" presId="urn:microsoft.com/office/officeart/2005/8/layout/matrix2"/>
    <dgm:cxn modelId="{EBA02A91-082B-4759-8483-D6EE443D86FE}" type="presParOf" srcId="{5998CF6B-A30B-43C6-AE19-1BB19FA68874}" destId="{48615D39-5188-479A-868D-1E28FF519F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F774-39AE-4667-8A8B-0C0DEDDC3416}">
      <dsp:nvSpPr>
        <dsp:cNvPr id="0" name=""/>
        <dsp:cNvSpPr/>
      </dsp:nvSpPr>
      <dsp:spPr>
        <a:xfrm>
          <a:off x="500563" y="0"/>
          <a:ext cx="4256673" cy="30175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712CD-DC65-4993-9E37-C9AD97D526DB}">
      <dsp:nvSpPr>
        <dsp:cNvPr id="0" name=""/>
        <dsp:cNvSpPr/>
      </dsp:nvSpPr>
      <dsp:spPr>
        <a:xfrm>
          <a:off x="1316257" y="196141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1375179" y="255063"/>
        <a:ext cx="1089183" cy="1089183"/>
      </dsp:txXfrm>
    </dsp:sp>
    <dsp:sp modelId="{EF3CDC17-F4D7-497F-B405-84877B1AB882}">
      <dsp:nvSpPr>
        <dsp:cNvPr id="0" name=""/>
        <dsp:cNvSpPr/>
      </dsp:nvSpPr>
      <dsp:spPr>
        <a:xfrm>
          <a:off x="2734514" y="196141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2793436" y="255063"/>
        <a:ext cx="1089183" cy="1089183"/>
      </dsp:txXfrm>
    </dsp:sp>
    <dsp:sp modelId="{5852A5E7-9861-4B1A-A359-B8D9C7310B13}">
      <dsp:nvSpPr>
        <dsp:cNvPr id="0" name=""/>
        <dsp:cNvSpPr/>
      </dsp:nvSpPr>
      <dsp:spPr>
        <a:xfrm>
          <a:off x="1316257" y="1614399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1375179" y="1673321"/>
        <a:ext cx="1089183" cy="1089183"/>
      </dsp:txXfrm>
    </dsp:sp>
    <dsp:sp modelId="{48615D39-5188-479A-868D-1E28FF519F56}">
      <dsp:nvSpPr>
        <dsp:cNvPr id="0" name=""/>
        <dsp:cNvSpPr/>
      </dsp:nvSpPr>
      <dsp:spPr>
        <a:xfrm>
          <a:off x="2734514" y="1614399"/>
          <a:ext cx="1207027" cy="120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?</a:t>
          </a:r>
          <a:endParaRPr lang="nl-NL" sz="5000" kern="1200" dirty="0"/>
        </a:p>
      </dsp:txBody>
      <dsp:txXfrm>
        <a:off x="2793436" y="1673321"/>
        <a:ext cx="1089183" cy="108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3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3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6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1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9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5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1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7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56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0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79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206C-A18E-4644-9C11-94FCCD2AEC7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C30F-4FDD-B043-96C3-86212B86AF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2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nl/url?sa=i&amp;rct=j&amp;q=&amp;esrc=s&amp;source=images&amp;cd=&amp;ved=&amp;url=https%3A%2F%2Fagathos-hulpverlening.nl%2Fons-hulpaanbod%2Festafettegezinnen&amp;psig=AOvVaw2iegywqJwFjLzDb4_5CdiW&amp;ust=15732078580744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PPT symposium onze zo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3586" y="1411014"/>
            <a:ext cx="7740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 smtClean="0"/>
              <a:t>Komt er meer sociaal kapitaal?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Onderzoek: sociaal kapitaal kan groeien, maar niet vanzelf en niet overal waar je dat zou willen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Juist niet rond de meest kwetsbare groepen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Wel veel te winnen door goede concepten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‘Werkzame elementen’?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Het kleine en normale…</a:t>
            </a:r>
          </a:p>
          <a:p>
            <a:pPr marL="285750" indent="-285750">
              <a:buFontTx/>
              <a:buChar char="-"/>
            </a:pPr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6" name="Picture 2" descr="ParticipatieSamenle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b="6882"/>
          <a:stretch/>
        </p:blipFill>
        <p:spPr bwMode="auto">
          <a:xfrm>
            <a:off x="6077607" y="3589972"/>
            <a:ext cx="2224747" cy="1457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58311" y="1450428"/>
            <a:ext cx="75280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 smtClean="0"/>
              <a:t>Ja, een grote zorg, want vooruitgang is niet vanzelfsprekend!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Ander systeem mogelijk?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Onmacht?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In elk geval investeren in het kleine, het normale, het goede…</a:t>
            </a:r>
          </a:p>
          <a:p>
            <a:pPr marL="285750" indent="-285750">
              <a:buFontTx/>
              <a:buChar char="-"/>
            </a:pPr>
            <a:r>
              <a:rPr lang="nl-NL" sz="2800" dirty="0" smtClean="0">
                <a:solidFill>
                  <a:schemeClr val="accent4"/>
                </a:solidFill>
              </a:rPr>
              <a:t>Goedheid, vriendelijkheid, zachtmoedigheid, zelfbeheersing, trouw, liefde, vreugde, vrede…</a:t>
            </a:r>
          </a:p>
          <a:p>
            <a:pPr marL="285750" indent="-285750">
              <a:buFontTx/>
              <a:buChar char="-"/>
            </a:pPr>
            <a:endParaRPr lang="nl-NL" sz="2800" dirty="0" smtClean="0"/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843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58311" y="1450428"/>
            <a:ext cx="752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56" y="2534256"/>
            <a:ext cx="2562860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386">
            <a:off x="1893125" y="1409209"/>
            <a:ext cx="2346538" cy="35154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918841" y="2585545"/>
            <a:ext cx="3712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Dr. Ir. M. (Marja) Jager-Vreugdenhil</a:t>
            </a:r>
          </a:p>
          <a:p>
            <a:r>
              <a:rPr lang="nl-NL" dirty="0" smtClean="0"/>
              <a:t>Lector Samenlevingsvraagstukken</a:t>
            </a:r>
          </a:p>
          <a:p>
            <a:r>
              <a:rPr lang="nl-NL" dirty="0" smtClean="0"/>
              <a:t>Viaa</a:t>
            </a:r>
            <a:endParaRPr lang="nl-NL" dirty="0"/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40" y="3548038"/>
            <a:ext cx="2562860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2" y="1231680"/>
            <a:ext cx="4587766" cy="38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2" y="1164130"/>
            <a:ext cx="5861943" cy="39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2443663" y="1642571"/>
            <a:ext cx="4256673" cy="3017569"/>
            <a:chOff x="2443663" y="1642571"/>
            <a:chExt cx="4256673" cy="3017569"/>
          </a:xfrm>
        </p:grpSpPr>
        <p:sp>
          <p:nvSpPr>
            <p:cNvPr id="13" name="Pijl in vier richtingen 12"/>
            <p:cNvSpPr/>
            <p:nvPr/>
          </p:nvSpPr>
          <p:spPr>
            <a:xfrm>
              <a:off x="2443663" y="1642571"/>
              <a:ext cx="4256673" cy="3017569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Vrije vorm 13"/>
            <p:cNvSpPr/>
            <p:nvPr/>
          </p:nvSpPr>
          <p:spPr>
            <a:xfrm>
              <a:off x="3259357" y="1838712"/>
              <a:ext cx="1207027" cy="1207027"/>
            </a:xfrm>
            <a:custGeom>
              <a:avLst/>
              <a:gdLst>
                <a:gd name="connsiteX0" fmla="*/ 0 w 1207027"/>
                <a:gd name="connsiteY0" fmla="*/ 201175 h 1207027"/>
                <a:gd name="connsiteX1" fmla="*/ 201175 w 1207027"/>
                <a:gd name="connsiteY1" fmla="*/ 0 h 1207027"/>
                <a:gd name="connsiteX2" fmla="*/ 1005852 w 1207027"/>
                <a:gd name="connsiteY2" fmla="*/ 0 h 1207027"/>
                <a:gd name="connsiteX3" fmla="*/ 1207027 w 1207027"/>
                <a:gd name="connsiteY3" fmla="*/ 201175 h 1207027"/>
                <a:gd name="connsiteX4" fmla="*/ 1207027 w 1207027"/>
                <a:gd name="connsiteY4" fmla="*/ 1005852 h 1207027"/>
                <a:gd name="connsiteX5" fmla="*/ 1005852 w 1207027"/>
                <a:gd name="connsiteY5" fmla="*/ 1207027 h 1207027"/>
                <a:gd name="connsiteX6" fmla="*/ 201175 w 1207027"/>
                <a:gd name="connsiteY6" fmla="*/ 1207027 h 1207027"/>
                <a:gd name="connsiteX7" fmla="*/ 0 w 1207027"/>
                <a:gd name="connsiteY7" fmla="*/ 1005852 h 1207027"/>
                <a:gd name="connsiteX8" fmla="*/ 0 w 1207027"/>
                <a:gd name="connsiteY8" fmla="*/ 201175 h 12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27" h="1207027">
                  <a:moveTo>
                    <a:pt x="0" y="201175"/>
                  </a:moveTo>
                  <a:cubicBezTo>
                    <a:pt x="0" y="90069"/>
                    <a:pt x="90069" y="0"/>
                    <a:pt x="201175" y="0"/>
                  </a:cubicBezTo>
                  <a:lnTo>
                    <a:pt x="1005852" y="0"/>
                  </a:lnTo>
                  <a:cubicBezTo>
                    <a:pt x="1116958" y="0"/>
                    <a:pt x="1207027" y="90069"/>
                    <a:pt x="1207027" y="201175"/>
                  </a:cubicBezTo>
                  <a:lnTo>
                    <a:pt x="1207027" y="1005852"/>
                  </a:lnTo>
                  <a:cubicBezTo>
                    <a:pt x="1207027" y="1116958"/>
                    <a:pt x="1116958" y="1207027"/>
                    <a:pt x="1005852" y="1207027"/>
                  </a:cubicBezTo>
                  <a:lnTo>
                    <a:pt x="201175" y="1207027"/>
                  </a:lnTo>
                  <a:cubicBezTo>
                    <a:pt x="90069" y="1207027"/>
                    <a:pt x="0" y="1116958"/>
                    <a:pt x="0" y="1005852"/>
                  </a:cubicBezTo>
                  <a:lnTo>
                    <a:pt x="0" y="2011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422" tIns="249422" rIns="249422" bIns="249422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5000" kern="1200" dirty="0" smtClean="0"/>
                <a:t>?</a:t>
              </a:r>
              <a:endParaRPr lang="nl-NL" sz="5000" kern="1200" dirty="0"/>
            </a:p>
          </p:txBody>
        </p:sp>
        <p:sp>
          <p:nvSpPr>
            <p:cNvPr id="15" name="Vrije vorm 14"/>
            <p:cNvSpPr/>
            <p:nvPr/>
          </p:nvSpPr>
          <p:spPr>
            <a:xfrm>
              <a:off x="4677614" y="1838712"/>
              <a:ext cx="1207027" cy="1207027"/>
            </a:xfrm>
            <a:custGeom>
              <a:avLst/>
              <a:gdLst>
                <a:gd name="connsiteX0" fmla="*/ 0 w 1207027"/>
                <a:gd name="connsiteY0" fmla="*/ 201175 h 1207027"/>
                <a:gd name="connsiteX1" fmla="*/ 201175 w 1207027"/>
                <a:gd name="connsiteY1" fmla="*/ 0 h 1207027"/>
                <a:gd name="connsiteX2" fmla="*/ 1005852 w 1207027"/>
                <a:gd name="connsiteY2" fmla="*/ 0 h 1207027"/>
                <a:gd name="connsiteX3" fmla="*/ 1207027 w 1207027"/>
                <a:gd name="connsiteY3" fmla="*/ 201175 h 1207027"/>
                <a:gd name="connsiteX4" fmla="*/ 1207027 w 1207027"/>
                <a:gd name="connsiteY4" fmla="*/ 1005852 h 1207027"/>
                <a:gd name="connsiteX5" fmla="*/ 1005852 w 1207027"/>
                <a:gd name="connsiteY5" fmla="*/ 1207027 h 1207027"/>
                <a:gd name="connsiteX6" fmla="*/ 201175 w 1207027"/>
                <a:gd name="connsiteY6" fmla="*/ 1207027 h 1207027"/>
                <a:gd name="connsiteX7" fmla="*/ 0 w 1207027"/>
                <a:gd name="connsiteY7" fmla="*/ 1005852 h 1207027"/>
                <a:gd name="connsiteX8" fmla="*/ 0 w 1207027"/>
                <a:gd name="connsiteY8" fmla="*/ 201175 h 12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27" h="1207027">
                  <a:moveTo>
                    <a:pt x="0" y="201175"/>
                  </a:moveTo>
                  <a:cubicBezTo>
                    <a:pt x="0" y="90069"/>
                    <a:pt x="90069" y="0"/>
                    <a:pt x="201175" y="0"/>
                  </a:cubicBezTo>
                  <a:lnTo>
                    <a:pt x="1005852" y="0"/>
                  </a:lnTo>
                  <a:cubicBezTo>
                    <a:pt x="1116958" y="0"/>
                    <a:pt x="1207027" y="90069"/>
                    <a:pt x="1207027" y="201175"/>
                  </a:cubicBezTo>
                  <a:lnTo>
                    <a:pt x="1207027" y="1005852"/>
                  </a:lnTo>
                  <a:cubicBezTo>
                    <a:pt x="1207027" y="1116958"/>
                    <a:pt x="1116958" y="1207027"/>
                    <a:pt x="1005852" y="1207027"/>
                  </a:cubicBezTo>
                  <a:lnTo>
                    <a:pt x="201175" y="1207027"/>
                  </a:lnTo>
                  <a:cubicBezTo>
                    <a:pt x="90069" y="1207027"/>
                    <a:pt x="0" y="1116958"/>
                    <a:pt x="0" y="1005852"/>
                  </a:cubicBezTo>
                  <a:lnTo>
                    <a:pt x="0" y="2011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422" tIns="249422" rIns="249422" bIns="249422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5000" kern="1200" dirty="0" smtClean="0"/>
                <a:t>?</a:t>
              </a:r>
              <a:endParaRPr lang="nl-NL" sz="5000" kern="1200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993227" y="2512125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Minder economisch en technologisch kapitaal</a:t>
            </a:r>
            <a:endParaRPr lang="nl-NL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503276" y="2541181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/>
              <a:t>Meer economisch en technologisch kapitaal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680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4164712"/>
              </p:ext>
            </p:extLst>
          </p:nvPr>
        </p:nvGraphicFramePr>
        <p:xfrm>
          <a:off x="1943100" y="1642571"/>
          <a:ext cx="5257800" cy="301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993227" y="2512125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Minder economisch en technologisch kapitaal</a:t>
            </a:r>
            <a:endParaRPr lang="nl-NL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3573517" y="1258199"/>
            <a:ext cx="222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Meer sociaal kapitaal</a:t>
            </a:r>
            <a:endParaRPr lang="nl-NL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503276" y="2541181"/>
            <a:ext cx="164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/>
              <a:t>Meer economisch en technologisch kapitaal</a:t>
            </a:r>
            <a:endParaRPr lang="nl-NL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3573517" y="4643555"/>
            <a:ext cx="222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Minder sociaal kapitaal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018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8572" y="134006"/>
            <a:ext cx="55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Onze zorg?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82414" y="1206063"/>
            <a:ext cx="53681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 smtClean="0"/>
              <a:t>Komt er meer sociaal kapitaal?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Niet volgens demografische en sociale </a:t>
            </a:r>
            <a:r>
              <a:rPr lang="nl-NL" sz="2800" dirty="0" smtClean="0"/>
              <a:t>trends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Toch wel: we zijn heel lang heel gezond</a:t>
            </a:r>
            <a:r>
              <a:rPr lang="nl-NL" sz="2800" dirty="0" smtClean="0"/>
              <a:t>!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En technologie helpt!</a:t>
            </a: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 smtClean="0"/>
              <a:t>Maar hoe gebruik je dit kapitaal?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Onderzoek naar vernieuwende projecten</a:t>
            </a:r>
          </a:p>
          <a:p>
            <a:pPr marL="285750" indent="-285750">
              <a:buFontTx/>
              <a:buChar char="-"/>
            </a:pPr>
            <a:endParaRPr lang="nl-NL" sz="2800" dirty="0" smtClean="0"/>
          </a:p>
          <a:p>
            <a:endParaRPr lang="nl-NL" sz="2800" dirty="0" smtClean="0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D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gfiN8TfD/AIHeysdQW7vdW1AN9i020QvNPjqR6L1+Y4HFcTH8VvHN3cSTR+FdJ0u0H3Fu75pJ2+vlqUX86wq4mnS0mzoo4StWTdON0j3SivEPh98a/wC0tYv9N8a6cvhsQyrHZ3khdYLondkAuo2twOehyMV7IkqzRBo3DqyhlYNkEHocjqK0hUjUV4syqU5U2lNWLdFNFZmuazpuiafLqGr6hbWNpEuZJp5QiL+J/kKu+hHUreIPE/h/w7GJdd1yy0+M4w1xOqZzwM5Ofx6VieK/iV4X8OWdlcXeoG4a/tnu7RbYbhJCm3dJnoEG9cknHNePa5rnw58QeN77X9D8N+J/Ht1czRtLDHGE01ZI0RUPmSBQV+RSV3MuSTt5rV1WT4jeKBbJc+HfAWg2dpk2yXNoNSlhBxkoMBEPA4B7CuapjKFP4pG0KFSWyPWvh94xh8aaCdWtdK1jTY2IEceoWpgd1IBDqD1XnrXV14MdB8aTw5vviv4jLM2WNpbW0CfgNrH9azNb8KvaWL3d/wDFTxlZJGMm4l1SNUX6jYB+tcyzXDN2TN3gKqV2fRlFeR/s3eJNS17wjfDVddn1hIdVni0u9uVWOe7sgF2SlRjILeYoOOQoNeuGvRTucQUUUUwCiiigAooooAKKKKACiiigAooooAKKKKACiiigAooooAKKKKACiiigAooooAKKKKACiiigAooooAKKKKACszX9Ug0XQ77V7pwlvZ27zyFmwAFXd1rTriPjN4Z1Dxj8ONV8P6dNBFc3XksomJEcoSVHaJyOQrhWQ+zUmwR8y6t4qjstCb4n+MWa41/ULfdBFIMGAMMrbQr/AAqAeT1IBY0vgnw/q0vhPxRc634g1Wy8S6NIwkmju0e2lmYELCUdPlw6hRg4IZSCQ1R2+s283xSsD4t8L3EttoNlfJrFuIjNHp8jyrB50nGGiKdGGTtfd2Jr1rxnbaHovglodOXwzZ6LqEn+mvqcsnlzRmM4KFdzSNtAxzwAMdK8ynBct5q8me/OrZr2UrRj+J5Pp3iLXrrQr9LjShrVpBpq3N1qOnqHSFHQtiWFurDacqMkbRmvX/2VPGNtq3hGPwn5k11No9ujx3nzFLiJ2YgHIBjdenlnkAKcnrXNeEtBt7/w0ngbw3rdzqMeu7rrVLsxCNbGyb5ZSoI3B3wY1LlmOSx6GvTvHvjjTfAlvaeG9B0oapr9ygFho9oQvyqP9ZIekcYwMs3PHeuqlSVH3tkeficROsowerNL4q/EHR/h/oSX2o+bdXty4h07T4PmnvJj0RF6/UngV5NZeD9U8W6rF4s+KckWp34+ey0RD/oOnDsNvSSUd2II6+1aHhnwjeSeIn8a+NNQTWfE8qbI3Vf9H05D/wAsrdT092PNdjXi5hmbk+Sk/mdWEwMYrmqCRIkMSRQoscaDaiINqqPQAcAVg+LPF2h+GViXUbwtdyn/AEezhXzLiZvRUHJ/L8awvGfi3Ury/l8K+BxDcawMC8v2GbbTEPdj0aT+6g57n0riJPDbLq154c0y4vUn8hZdc8QynN7dtJu2wwueE3YOccKMDrzXLhsD7X3qzPUjCU9KaKfjj4l/EDU9G1e78L2LaZFp8BkuJIYhPPAB18xydikfxKm9l74r1nxn8H9JsvB91q9nHH4h8RWULXQuPETy3UcvlrudBErKi7iABxxXkmk+E/HWtWGmaT4outH0/TLLT30zZpkCxTNayR/v13/MCXYJuIGWw3TIz6V4W1/4o+C7KCznW28b6Nbr5asp+z6kkadCN3ySkfUZr6HD08PR0gkeVicHjGuZpozNVuND8Q2Xh74paw0fg64WaHRDcW8cjxEJKk8ckLpj5NqyRfOuBuZSOMV9IWN3b31pDd2kyzwSoJI5I2yrqe4NcHZX/hz4qeFTHpV/dWrWV5BJtEflXWn3ULrIgeNunQcEYIPvXT+E9FsvDnh6z0SwaQ21qu2PzGyx+bLE44654AAwOK7EjyGmnZm/RRRTEFFFFABRRRQAUUUUAFFFFABRRRQAUUUUAFFFFABRRRQAUUUUAFFFFABRRRQAUUUUAFFAooAKK5zxX4h07wzoN3rWsXnl21uBxjLuTwERRyzMeAB1PFeWf8NB2MuuWun6d4L8U3kV1ZyTRubbYzTKyqYsNjaAS26RiFBHBIrOVWEXZsqMJSWiPdqK+f0+PmqR3mnDV/Ad1pUF5rCaYZbm+jUfPLs3qM5IA3Ek8cDB5r34dKcakZaxYSg4uzHUm1fQdMdKKqXdzDa2st1cTCGCJGkkkZsKqgZLE9hjmqeiuJK7scf8W/GGn+CvDpvJrQahqN+/2Sx09VBe9lIOEP8AsjksTwFz614D4c0XxHY6Vbx3PiJLYxXEl1b2lvZxyQWDSFm2QM+WCruKj0AwK3JNUl8ZeKZfGl4knkSx+Ro1u4x9ntDyHPo8pG8nqBtHY1W0HVptQ1TW4fsyrbWN2sEcueZD5Qd8/wDAmIr864g4grznKnhHaMN387aH2eUZRToxjUxC96WyIdF8bap8JdUvde1q9utf0TWN0uozSRKLqK7SLEIUjgxt5YjA6DcD3NdV8LdG1CKyu/FfiNQ/ibxBIL2+Yjm3Vv8AVwKeuyNMDHqDXn/im3/t/wCJfg7wgqedbrdNql+nYRQ/cz6gucflXuf+NdlHMcRVy+n7WWr1+V7I5MThqNPFz5Fog757+tcH8Tdc1CbU9M8CeGZmi1rWmJnnj5axsl/1kx9Gx8q56muw1jU7TR9Hu9W1GUQ21rCZ5mPQKv8AX2rkf2fbCbUfD178QNViRtW8TTtchshzBag7YIc9gAC2PVsnpXVluGVSTm/hRlWqq/s76nR6R4f0vw9o0Wl6TarBbRZJ5y8jHq7seWY+p5qvdwFyA3TpiupuId1cR440HWNUkhEPiIaLocaO+otCgFxIo5wsh4RSucnGRjivZ5eZ2PUoYmNGDaOf1zxD5WqR+GvC1uNa8UXOBDaxHKwDOPNmYcJGuep5rf074ZfGCyjdo/iF4dvJXYM0d1pb7E9lKkEfiDWh+zh4Ls9PS78cpZ/YV1mFY9Otdp3JZbtySSseXklJ3ndkgFRXtnGOlehTw8Ej57HZrWrVPdloed/C7wPqPhnWNc17XdXt9Q1rXGgE5tojFDHHArLGqA5JOGOSTzx6V6JhclsDJ6nFKFX+6Pypa3Wh5LbbuwooooEFFFFABRRRQAUUUUAFFFFABRRRQAUUUUAFFFFABRRRQAUUUUAFFFFABRRRQAUUUUAA6VzHxB8T2HhXw7LqWpaktgrkQW8hhMpMz8RqqD753dsiunrjPi/4auPFPw217QbHy/tV1ZMtsXUHEgGVxn7pPQMOR1HNJ7Aj53k1gWsnh7WPiTqmqX+tTwl4obhMwaeVxvlCINqAFkG9gSu4cjmrEnijxHd6RZa95mmaFpWqSqumLMkl1fXoZ1RCkCgD5yw2gt/EOeat+Cv7R8S/FKWK+046bbW3h7yNV07VbJ1lkSeRvMRN2MrvhAL16tfeGdGv/Da+G2s/J0+GCOCBIWKPAkZBj2MeVKmNCPoM9K8aNBTtKsrvzPdT91+z2PMvgtpOieO9VuLPx1rU1/rWkXvnJoskkcdtJHkNBMFQneQCAV3EK+cjGCfp3+GvnC6g8NXeqaj4S0H4e3viC40RYZJ76xu40uIZJQwGJi4k3gJhucAADHAr2X4XWviCw8AaNYeK5jLrUVqqXTmTeWI6ZYcM23bkjqc16tKMYxtFWR5WIT5tXc6qvLf2lI/EF38MZdO0DRL3WDeXsEGoW1kMz/ZC+ZQoyM7lUIfQMa9UrivjT4ok8GfC7xF4mt1DXVhZM9sCOkrDZHn23MM+1W43VjBOzueGeFNH8X+PNBj1G0vIPCOmSGaGMeV9ovAUdoyCvCR4KMOp6dKxPAP2fQ4pPD9zqdvf3U8s17HqMc6vHqSlsNIjdiMqGU8qfbGci31DxV4L0DTvC91Hr1xBpl2rXVzDayMJGN+JxKGHLh4ZZcrkjMYHerOkfDvwxJ4Y0J9R8P8Ak30FhD5yCR4yshjUPuCkDcW6nqa+axmSYOrhpYeC5U+vW/n3Pcp51Uo1Izetv60LSaxpnh34+6Rql5fW32XVtKk0vd5i/uJRIsgLHOFDdK9i17xJoGhWLX2ra1Y2dsg+/JMoz+Gcn8K8Xv8Aw94ejsZbdtF08W5QeYPIBJHYlutcB4NvPh7oVlZ317pqa14j1TM9tYRRtdPbRtykS7iQpVcZJ68+lOllcfZQg5t8qt/kYzzSVWrKUY/EdF8S/iro/ju7bQDeX2m+EI5Q11MlpI0+oMP4QAPkQ+/9Od/wfq1nYzHUPhlrtqcNuuNGec/ZJyf4dp5hkPOCvHqKZb+JfHSQCS3+HckVsBu2C8jWTb/uevtVFY/BHjW9l0u+0eXQPEEY3qHj+zXaf7aMuA/4flXqU4RpQUIrQ2hXrUYv29JW7ntPg74j6Nrlyuj6pDPoGuEc2F8Qpk/2o36SL9Dn6Vp/ETQLrxH4XudBtL2O0+3NHFdOWIb7MHHnKuAfnMZYD6jNeI6DZNqH9p+CfFyJqsmltFLa3TrteaFwTHJkcrIuxgSPT3q5c+G/EVxHZ2Vx481WXTbMuYUdVF0EZCjxmYHlSp6kZyM9atxV7nowwlSvTjUoaxl+Hqdn+y5441CGT/hAdcvjfWRluh4a1GRstcwQSsjRMT1IUB1Pcbv7tfRor5OhtI7fx38NdF0VUtpY9dieGKPqtvFBIZfw2FgT3zX1cuSOtdtN3R8/mWGjhq/s0yWiiiqOEKKKKACis3WNRs9LsZr3UbyK1tIwGkllfaqgnHJ9yQAOua87m+KD+IbmbSvhrZjWp42KXOqzFlsLM5xgt1lYf3UB98daTdlqOMXJ6Hp9zNHBFvklWNem52AH5mo7a+trnd9muIZyvXy5A5H1x0rx9fhfp2qS/bPHGtav4sv3O5hPdPBbKfRIIyAq/Usa5zVNF+Gel3l1b6JY694e1Sym2m80SK4VkcdN2SY5F6dQazVZN2N/q0rXZ9HUV5p8CfGk3jDwrcR6hPJNqmkXbWV5K8LQmbb80U2w/d8yMo+OxyK9KrU53o7C0UUUAFFcl458aaP4OsIZ9VluJLi6kZLKztojJPcyKMlUUcn3PQd8V4/P4y+Kniy+0zU7Ux+ENLW3lfyVbzZjOWXYtwjqDsGH4Qjr1qZTUdyoxbZ9G0V85eIbf4ganbxXMPj66j1dbmKWPy08mzRVdS6iJQzNwCPmb64rpdD+LuqafaKPHnhu8sYYbh4bjV7Uo9syh9qS+WGMiIw2kkrgZPpmlGomOUGj2iisfQ9e0jXbRbvRdVtL+2yAXt5Q2M9M46fjWvVkdRaKKKACiiigAooooAKKKKACiiigAox7UCvE/wBpDx7rulSaL4C8G3K23iHxAZGe7YbvsVrGP3kmP7xPC+4b2pX0AzP2h/Gfhrwb4n0nxBa6rDceKrZBaXGkwIZZb2ydwWUhc7GRsupPH3h/FXY2N5Y+JfC6Xmk37iz1K0LW9zDwyK68MM/xAHp6gg14ZNp+mfDvRlj0K1OoeJNTkKQzXT77i5nYZMsjnkIgyTz0GOppvw+1Dx58OdIfSrGDT/FOnyO9wsckv2aW3lfmTbn5WTceADVRy/EYmPPTjexvh8bCi3Cb0O08Car4V+DvxNv/AArcfaLXTNbsrG5hv3y6LcgyxMZn7GTYrFjwST7V9Ehgy7lIII/Aivi/x1Jrmp+JIPHXiH7JbWyxQ6bfaTEfNh+wvK2/zG/iYM+8EcYXg17z+zxr1zJpep+CdTupLi+8PTKlvLKfnuLGQZgdiepGHQnuY896uph6uHtGqtWYyqwqTcoPQ9dryv8AareNfgV4hjkXd57WkCjH3me6iUD9a9UryH9p2Qy+HvCukZQrqXiqwSVG53Rx7p2/9FCspOyEZ18xVTt4x0xXMaofvfnXR6k3ytXM6ofvV5LMYnP3YBkORnIwc9xXF6JoelWPxf0xdK0+3sfI0+6vpzEMeYX2xAnPQfMeB612lx9+uWfU7XTPi5oiysA17p8to7dkJdHjye25o2WtKErM9LLHH63TUtj0w8nJ5Oc/jXMfEnQptX0EXWmwRtrNi6XVjL0fejByit1AZQRj3rp6PetG2j9JxFCFek4SR5LoXxE8L3PxA1TVJ7qeEtp1rbwxmBi+QzvKjADghmA/CukkvLnxTqWn3cNvdaboGmzC9kubkGFrp1B2IFOCEUsSxIwQKv6x4H0DULyTUFgl0/UJG3NeWEzQux9WC/KTyeorJ8S+GvHT6DfaXp3imDUIbqCSKRdQttkoVl24V14z9QKr3TyKOHrUKXsd0uxX8LaRfeJgfHa6vfabrL3DTaFcR9bKBWZUGzo28ZLZ6givWdE+OWt+H0ih+JHhyRLdRhtZ0hDNAw/vPF9+MfmPevJ4/GN54Q0bTrPxV4am0+1hEVqLyCVZbcfLgcg5HyiuikaPxpren+DdEvna3vkNzqV5aNu8izGcgMOjyMBGD2GSOlaKbTOLG4XB1KLlN/vD6f8ADGvaZ4m0O11zRb6O9027TfBPEflcA4J+oIIxWzXgtl8P77wqxk+G3iq78NQljIdJmT7Vp7OeThGIdASc/K1b+neNfiZYq9vrHgO11R4+t3peqxRo6+uyYqyn2rVVY2Plp4WrDoet0V5z4d+J1jqHiO30HU9F1jQdQuWKQJeopjkkClvLEiErkgEjnkA4r0WrTurowaa3PFfE8i/EDx/eabcSNJ4b8OSi3urKX5VutQykiuV6lY1KkZ4YvnnFZOn2nir4fhNM0XVNK1nTbmaVrWy1a4MV48jYJxMBiVt2/kgHkelQfEmTxH8MvHF/4ltoTr+ieJZDPJaGVUuLa6itpGkZcgboxBAB1zlVXHPPMLofjHxfqKatc6LZpqM0VhrultetgRpHcxutqjjIiHlcOfvM7Hsq1hO99TppN20PX/BXiZvEn9o29xpN1pN9plwsFzazOjlS0aSKQUJXBVx3yK4n4tQ+FLvVbm5ga6vtZsbZ57+108CYpEF4abc2yJQAQCRyRXX+E/Ccml+CZtIu9Rm/tTUEeXU9Stztke5lGHkQkcAcKoxwFUVnj4Y+AdK097k2E9mYYAbu9j1GeCSVEHzSTOjjecAnJyeTWStc6pKUo2MX9mPTxpPjfx7Z3Oo2hvQ9h/oVs67EiMHmJJgKvznzSjAIMbB1619AV82G++BSy2dz4e8aab4e1S3LtDf6ZegXLK3D+YXDGZSRnDZ6cV6X8ENe1nX9H1V9QurnUrC3v2i0rVLi38lr62KI27bxuAcuocABgoOK6oS5jgq0+V7npNFJWVq+taVo8HmapqdpZKq5/fyhePUc5NVcys2zxT9pldRg8V+DNSs7qyk8mWeGOzn80GJmUs90fKUsUCptI6ZcZz25q08c3NtPYJrmnWqWty88f9p2N0s9szxhXChR86sysOGAPXjim/FnUrPxh8UdK1HSNYNnZQ2jWsN/M0ojnjEsfnSII2RyoeSGPIOCxJxiJq7fwNrmk6F4hPgvUreGw1i8ZryGSC6F1DeYyMpKPmz8rfLJ8wHqKwqpM6qDjezI9KvrXVNLt9SsZkns7qMSRSr0Kt3qyCQwYEgjvXD+HNFTwz8Udb0f+zzpkP2YTafb21w0lp9k8whHw7sVlzuBGFA28ZHNdvXO1Zm1jA8Batb+EvjnLp921mV8U2y+WyjyBaC3ViNwwFbe7sMk7iSvGAK+ixzXzl8QtMn1TwnqFvY6bp+oah5TG1jvV+QEdSG6qxABBHP0r134R6gmpfDDw5eRX9xf7tOgV7m4GJZXRQrlx/f3K2a66UrxsclWNnc7GiiitTIKKKKACiiigAooooAKKKKACvmPxM39qftL+NL6Xaf7H0/T9Mgz/ddPPcj8XFfTlfMGvmS3+OXxPPyiQ/2fPGPVfsSqPzZGqZ7Ac1psja14s1XXpMNb2ztptgvZUiY+c4/35twz6Rj1rWnvrWG+trOWZVubrcYUI+9sGW/TmsT4agD4faCy8+ZZRyMc5yxGWJ991ReNnjttY8K3jkLs1bygcgcSQyrj6bmT9K/QcFBYXCQ5Xvb8Tw6lqtV36G7q1jDqel3enXAzFdQtDJ64ZcHFS/CLXbi18Z+B9cumAnvPP8Natnq0gVmRiPeWDj0EnvVXV9a0zS1H228VZCcJCvzSMfQKOSfauW0rUZbfVdVsr4ReHtYbWbLWtHt9SbYJWTyjywyBvaM7gORu5AzXi8RzoS5byXMvM6sBCUU9ND7f7V4z8fZI5PiD8NbHaSftl/dgDsI7Qrn/AL6mWqUPxf8AG8EKyXnw6S6RRmT+z9WicsPVA5BNY/i/xjpfjDxb8OfFWn+bHYzJq2nMs6bXtrzZC/kyL1DYhf68Y618vP4bnpNmvqR+Vq5fU/4q6XUm+9XL6k3WvKMYs47xTrtroiwNNBdXLzylY4raIySEc7nwOy4/Uetcvaahod/a65J4h0/WoLjUZ1FuUsJWeCGIfuWQgcNuLyfjg0658bL4a8Y3k2qeH7691GZxa6attLG/7njlVzuBZs546bR2ruoda8cXCfufCtva7un2rUkwPX7mT+lbxi4LY9bLqdaMuelG5zXhL4iSQ27W/ii0vorSFvJj1l7N4oZx6uCMo3v0r0Oyura9hSa0uYbmN/utEwYH8ulYU9n421GNo7vVtFsYpBtZILRrjcPQlyAfyrDtvhZptpLcXNpr2sWV7IciS2kWKNW/65D5SKu6e59fgK2YQX72Fz0E9ar315b6fZS3t3KsFtAhaSRzwqjvjvntjmuNXTfiXpi7LPXtI1qNei3lu0Ux/wCBLlaw7i1+JPjL4neEfCNxZ2OlB7r7dI9vKtynlxYJd16YAOAD1YgU4wu9DoxeZvD0nOUH9x6p4C8EyeKtSg8ZeMNP3WSDOjaVdICEQj/j4lQ8F3H3VI+Ue9dNcfC7wxHqEupeHTeeFtRkUq8+kS+UrYzjdEQUbGT2HU15/wCMtf8AEnhb4ja3pPiL4g6np+nWqQPYqNPQyX4aNWaSMgEfK25SBnkDOM1Q8J/FrVDYi4vtbd9I/tRo7e+1G1WGeaCK1uJLg7Qf4HWABsDLPtPQ1Uqc0j4946Fabk0dFq2r/FfwrrP2DWPEXhd9Lm2rY6rd2jRxyOMnyrgqx8pnA4fG3PFKPjDPrGNH0/SLvTtUFwtlPfsgnsIL7fiOHep+dJCNu8fdDqfauU0m28ZfEvR746bpqXcjR6bcandakGSwmazh8wxICCCzTllOBj5WJ4wa6D4U6H4a8Z+MdLsLvSxBoa+G4NasNOt5Gt44rmSXDyHZglgpQexJ9RjSFJOOpy1MVKnUUYPQm+GGiXnjT4laRrQtro6doc/2m81CZtk0kyLIi2MuBtmkglBPmD/lnxk7q9c+K/xO0vwLFBp8cMus+I70H7FpVsw8xx/fc9Ej9WP4elM+IvijS/hf4LttN0DS4X1CVzb6NpcI2iSTlizHqEXlmY9ee5r50029uz4rlhXGua9cSCTxFqsrYSIN0iX09FjHReTzVuXIrI55N1ZXZ0/h7VdQ8W/FC6tfijrlrsvvD80Nlpkf7q0h81tkyRuT87iMDcxOcOwAr2bwVoJ0DS2tBruo6yJZFfz7yRWICxqgVdoAxhB+OTXjOoafY6hbi3v7G2u4QdwWaJX2n1GRxVWy02+0kOPDvinXdGRjuWCG5EkKN6BJQePYEVhJ3OqlJQVrH0bXL69eeIr7UrnQ9M8P25tBAFl1DUnxbSK/VUUZaQjvwB6kV5lB4u+KFmFhXWPD+ooP+Wl1ZPDIfwQsD+lWdJ8cfE/WPFej+F47bwtYXWoLN/pwaaZW2JvP7sqCOOOtJRuzV142udH8G/CrD4peKtS1VrPUDo9tZ6RaNHYRQRRkxieUJGuSFw8GCTn73rXuIVdoUKAB0GOlcp4A8PDwvos9vPevqGo3d091qF46bDcTvgfdGdoChFUdlRa66utKx5s5c0rjf4a8Wv8A4f8AiDS9e1nX7aTw1q0c9zLex3utwyTXdqh+YxphSoRf4Qu3ivaqTjP3f0osSp2d0eCaL4MsPiL4X0nxd4wSzl129tIpI72wBXyoSu5YcSZHys7KcAEnPpXdeF9As9F06KCKz0xbheZJ7SxS3Erc8kDPPJ5z3NcL8ELGz07+0bez1to2t7u6tNT0lmDLFeJO6tLGScorAfdHByp4O6vUgD9a45XTPVpcrV2eT/tH6Fptx4NfxK1iHv7F4A0sd08NxLbLMGMMe1gGc/MFDZwSccnFacLtJAkjxtGWXO1uoNVv2g9S8JL4FvNP1rU4otUCtNpMcUhM63iqwiZVX5mwSD0xXmngj4pabZ2dvo/iay1HSLi1ihh866zN5pKZaR3UfLyAMnuabi2iZr3tDs/iddw2vgu/WS8vbKS6Rbe3ntELSJO+ViAAB6vsH417T8MNMXR/h/oOnrYtZNDYQmS3ZizRSMgZ1JPU7i1eI/Diw1T4p+IbbWd17Y+C4HSeI4jIvLq1ugVMbKSQmY85/wBgf3q+lMD0relCyOGrLmdh1FFFamQUUUUAFFFFABRRRQAUUUUAFfNXxDza/tRapbElU1Dwva3JGOHMc8kf9a+la+f/ANomwbTfi34C8TKuIr2K70W6ftnaJoB+JSSlJXQHjc9j4q8H/wBneHpbi0sPDIvFtRrpHmPbQuzbN0WR90kKXzt5U16/bfCDwDDbtca7Jd65NKoYXWo35Cqw6PGFKqh9xmotRtLXULGaxvrdLi2mTy5YpOjJ6Vzdl8PPClt96xurtAPliur6aaNB6KhbGPqKdfF160YwlLRWLoSpU780blxPA/w58K3t5e2PxCu9LvZm8yae4v4J5FHszJuH0zR4o0TRZBLYah8QLa7KSvDJDqelxXESMtubhlJBBQeUN+4HtU58K+F/sctmvh3SUgkQqyraRgkfXb19682fRfHa21zY3Wm2rWkExMt1c3S4uoFtorTccZILQRSg8f8ALWuGVKMpc8ldnXDExa5bWRr6RpF7barqmk6H4ss9Lv8ATJo1+wtKbixuEkiSVHVXxJHkSY2gnGO9aGhx6ZY6bq/hP4urcabba1rq6tp2uabLm2tLny0RW8zrExKZywwQx9aueFfCHhjxX4V0rxF4g0K2vtT1C3S+uLhwyuZZV3nBUg7RvwB0AAHajX/Ct/4d066uPDEk2o6dsZr7w/qEhminj/i8pmyyP/dBJB7V50cxVOs4Rfy/4Jc8NGSukdFP8KfjBbssOg+P/Dmr6cRuiuNUsnE5B6ZMfykY7iszxL8NNR8O+GLnxJ8TviTOLWFMPY6BaCLz2zhY43fLF2JxgDvntXW/so+II7nSNT8LW0sk+mWC2+oaO7sSyWN2GKwkn+KN0lX2GBWR8er59V+N2g+GZ2JstH0htZEf8LXMkrQxkjuVVXIPbNeylDl5rHNhcM61eNFdXY86+Hvgmw0vULjxPdaStpqN380Fu8plazhx8qljkmTHLN+Fd3RRXO5s/S8LhoYaHJBBRRRUvU6b+YdsdqyrLVdV8H/Ee18ZaboMmvWx0uTTru2hmRJ0UyxyB0DY3crWrVfUb2z0+wnvr6dLe2hXdIznAVff1PtVQlZ6HJjsPTxFFwqM9L8H/GbwP4j1W10m8F3omsyMFhtNXtTC7O3RY2IwzHjgGtrSvhl4F0u7nuYvDdlPNLIZM3a/afLJZmIjEmRGCzMSFxknJr5N1KGfxvdRanrUVxb6bBl9Msw5jkXPSdyOQ5/hA6V6n8EPiLrWheIrDwP4rvptV0y/f7PpGpTHdLDLjK28x/iyB8rdSRg9a3hWUnynxGOyeph4OrTu4H0XcWcJ09rO3SOFPJMUaqoCoMYAAHQAcV8s/CHWrXwtqngDV9SuFtLaPw5faXfu/Rfs8cch59QbV8DvzX1jXxJ8QNPt9SsbXwfMNrf8J1qUTKCQwt0lupGx7GNlXHo2K6Oh4cruSsW/F/ibWNWSXxzexZ8Q65sstGs3+7ZQyMDHGB7DMkh7nPYCtnwvottoOjxadbs0pBLTzuctPKfvyMepy3r2rIjX+0vifKxGbfQbFY0UdPPuPvH8I1H4NXV1yyZ1QQUves7xPNdW/hzUriyjMt1HZyvFGnVmCMVA981zXhTxj4ftdH03S77VpobuO3RGe/jaMyELgksw5P41FiztRwMDpWl8LVFz8dNEhXJ+zaPf3THHAy1vGP8A0NqzEZZFDxsjqRlWVtw2+oPQ1d+Hd19i+PHhclTi/wBN1CxznA3BYpwD+ELVdL4iKjfLc+mCqkYKg/hS0lFdJz3Ryfjfxv4c8F2sU2tXziafIt7aFDLPMR1CIOT/AJ5rxbxn8WfFniNHs9FRvDOnvwZS4kvZF9iMpH+p9hXJeNpLq5+MHjFtXkEmoWd8LWJeogszCjwIvplG3HHUls9BWal9byarJpilvtEUSzPxwFYkL+PytUuVj1cLhIOClLqU9O0q80e+F1ousSwMJ/tGLqEXOyUsWJDkrJy3JBYgliepNaWoXHirVm/4nPjbXrkf887d1tk/JBn/AMeqTJ9aMdsVFle56Sw8Etilp+l2FjLJcWtti5l/1k7s0sz/AFkYlj+dXQTjGTjGKzbDUmude1PTGiULZLCQ+fvGQMTkdugrSpmiUeXQ7D9nPVj4d+I03haPC6Xr0EtzbwjhYruH7+0dAJIyzYHeM+tfTNfH/hqSaH4k+CprX/XDXY4190aKVZB9Nhb8q+wKpbHz+OpqFXQdRRRVHIFFFFABRRRQAUUUUAFFFFABXj/7WNqzfCQ65Gpd/D+p2WqDHXakoWQ/98SPXsFZHi3RbPxH4Y1Tw/qAzaajayWsuOu11wSPpmgDxJGBUMuGBO4HPFLXKeCtQutKhPg3xU6WniPSP9GnjmcA3Ma/6uaMn7ysCDkHrkHpXULJGzBVdCx/hDA1zcrJaH1xfxh1WSz8LJplvDcy3GsXC2IW2QvIkbAtK4Uc5Eayfjiu0YYGW49zxXMfELSNQ1GwsNQ0Xy21TR7sXlrG7YSchGVoyewZWYZ9aLa2BI6bwpqOkap4dsrzQmU6f5eyAKu3y9ny7Np6EFcYqfXb+PS9DvdSmO2Kzt5Lg57bEZq5L4EtLN8NbLUJoHgfULm6vCrHnbJcSOp/IrT/AI230Nr4BnsZpliOq3MGnAs2PlldVcE9hs38+1fHyop4p0lqr2PcUn7O5p/sb6dNYz6wssJiNpomk2kgJ6SsLi4cfgJ4/wA6v/tIaLe6P4u074nWNlcXdjb2DaZrSRKWaGDzd8cwUckKxYHvg1a/Zv8AEnhv+z/GOpTa5pkLXPiOZVV7lFxDDDFChwTnB2Ej2Ir0ufx94BDtbXPizRcupVka5QggjkH1r7SnBumlJHlwrujWU4vVO54lp95bahaR3llPHPDKu5HjbII9R7+xqevNfF3w5vfC+t65feFvEEQ0uW8lubb+zNatwYYmk3JF9mmIHyA7flJz1rkbH4halHd/2fL4wuftOdiQSaG0kr/ih2/kaydFo+wo8S0XG1RWPeKK8i0/W/GWrwypp2pa3LNC/lShNFjiEbYB5Mkg7EH8a6PRdB8Z/wBjxT+IPGs9peHLSJDbxmNB2BY+nes3GzPTw+ZLEfw4O3fodtd3MFrbyXNxJHDDGm6R5DhVX615rqF1L4y1GK8uoni8P2z7rO3cY+1t/wA9pB/dHZe/U+lUfGs1vc6fLpl54tvdcgiBlnit4EgjQAZBlmyQFz0XBz05q54JfVpPDNnJrODeFWY8YJQNxkdjjB/Gpqe6i4VHXruDXuo2s8571m6u7HVfDkUHN1N4g09bXAy28XCtkfRVbNaNbPwp0s3N7rfxVv7N7nSPB1ndPpVuB/x93aRsZZB6hANg/wBon0rPDx5p6Ged4lYfCSj1lsfVkkixQtJI2xUHzMxA49Se1fFfivUrK4/aQu7CzuBeRw6nf3azRfNGRLbWrEgjg7WEi8e9QeO/H3jbxjplhfXc9263ZLvYJvtrOyjIUp12mcn+8WC+1cfpUGo2vifS9WtFhRrEusizXC7CjpghUjAVMk9QK3qYykny8x8JHA1bc1j0b4eL5qa5qMxzdXOsXImPQosbeUi/98Iv511Fea6R4l/sXxPqFxqMUa6ZqsqzPJb7nFrMqbGZxjhX2qd3Y5NeiWdza3kKy2txFPG33Wjbd/I04zjU+B3FKEqfxInHHTiory3tr23e3vII7qFv+WcqBh+RqWsPx9qUuj+DNW1KJ9ssVrJ5DY6P0T/x4rRyvqK66Mp/CPwj44vNG1G88P2+j/8ACPT6ncHTDeXjrtjVyhCgKx2koSPrXRax4R+KOnaroWuWug6VfzaTqUV6DYX3zmMArJHtkCn5o2Yd+tbfgf4rfD/RV8MfD/RjfXP7u30+O4itXWFJCmBkkcliCeM8nmm3vxE8VRSeJLtF01LSx03XJbaNImdvNtLpLe2Z+ed7CQbR12nFXH3vejsbSowiuWW5oj9pPT0mntrrwXrVlcW8zQzRXV7axPGythgQZOx/Mc1X1D9qLQrO1eZvCeqPJkJHGl7bOXc8ADa9eMfFF9Fvfiv4qmm0sSXwngRr62u1i2ypaxpKAGBDYfI6dQea4vULy/t9Mtrm+t9Fuv7OuTcb4iiyT4RhHkAdQSCeg+X3rN4i07XJjhbq9tD1LwtovjLxhqWo6pY2tjcane3p/tXUru4EcQuCgfyYxy7iNAqjaDgKB/erZf4K/Eq31ybVrfXPC0pkt44JYCJ0DBGZlIJX/aNS+DrY2uiaWi6mLeOxs3dL3OVs7YuftWo47y3MpkSEHOF+bkZFei+F/E2mabqdrpet63b6ZcXMSR6Zos82ZIIQMo0ztk+a47E8dOeSNJzaSbN4zeiXQ8c8XaT8QfC+j3+par4NkltrSBpmubG6jniVVQkuwyGVQRk8dOuK5jTtP8WajplvPeeJo7VbiJJHW3ssOu5eV3E4r6B/aQ1b7L8GNehsbmFp79IrJAsgOUnkSJ8Acn5HavKIo1jjWNQcKuKuLujqpKUpaso6Jo1lo8Mq2qyvJMwknmnctJKR0LMf5Vo0d/eq+o3trptlLeXkojhjA3HqeeigdWJ7Ac1fK2rnX7sES+Gtd0PRfi54ZuPEN/8AYbKxFxqBcxsymURGFAcZKj985+qgd6+pfBvjXwx4wS6k8Na1b6ktoVW48liTGWzjIPPODg+xr4Bk1dtQuNc1a4tb+G5uIorbTWRZYmtkLupztI6YWU123g7WPEDajpt7pXijUdOvYLr+x31VU3LeKyl7Tz1YfOAxeI45+YHNZRqPn5TxMVHnbqH3jRXG/CXxRN4y+Hul69cRLDeTB4byJTwlxFIY5gPbejY9sV2NdB54tFFFABRRRQAUUUUAFFFFABRgegoooA86+Ovw9sviD4Fv9L+zWK6sVU2F9PEN8MiSK6qHHzBWIKnB6Ma8Is/2cfGtwh8y30TTXVuHbWbtyfptz+uK+uyo9BS0WQmj4B+Jvge/8GasdBXxSdW1hLdZ7mBLi5EFnG3CmSV3UKGHQfe9q7b4C3t3qXgGbT9QuPtUlhezWLS7mO8YDL975iMPjJ7c11f7W3w+lie88caaubLULeK01xdm4wshxDdY9F+63oMH1ryPxZ451TVNT8Sr4b0XUY7/AFu2s5NUgsY9w0ydUMMxjx1V1SIqw4O88jFKaXKNK7NTwjrnju00W6gsdb8Pr4f0aQ2Nre3Ni4MscIAZ+G5AAIyOpBrz7xz4k8Ra14nt7bW9SNyI5Ek0yKTTytm4IYMWjJySD90nPHNdRpnjjUtJ022sG8PfZ4IofKWCSynQKoyeoUr3PfvWHrXiXwnr8z3WoaSbZ5HBuPMuYUEjnYXJEpDZKJsB/hBOACa4KdOMZ86jqerUVJ0uRSNS18HeMb1Ypo9C0k7uhGk24H4FnxWh4a+HvxG8Q3WpafpmkQOdOMYuYxDZRlS67lAy5H3frUXh9rzXdfit/hvp15pUtvGbm/8A9PCW8kbZQIoO5VcnkYH8Ne9fCfxl4X8Dt/YfiDRtW8PX2pTo8+qajOlxDfXDDaB56fKOMBVIXA7V2Rqt25jzalHlemqPnTxN4H13wtdG01fSLrSNRS3lvLUS2do0d3HEE8xY3RSAcMB1PUV618Qvg5otn8Jj8Q9C1rVrqewtoNYtop0iCmIFXcHaoYfuy/fqKr/FHUZfi38ZLXQdJdmsNz6NayR8gw71e/uwf7uIxGh7svuK+odQ0WxufDFx4dEKJYz2T2Xlj7oiZdm3/vmtWzGMdT4omvdY0OTxZqmiTaeIxY2V+4uNxZi062xZQOOA8bHJHQetX5dIe+kWbXtQutWftHKfLgX6IvB/EtWBos9ovhPytauPIkvfCt9pSgKSZLtDA0SD1bzIQfz9K7C1MjW8RmQJKY1LqOgauPGOzVj7LhiTq0pQqXajt2Oa8aMwg07w/pOkyX1xczxzLaWqhQY4XDPuHQAjA+prY2eMmb5fBsoH8O+9i4/8erU+HsBu/Eut623zLEI9Nt2/2V+eX/x5wp/3K7g4weRx3PStKWHg4e8GLzGrHES9m7I8d8XXXjjS/Dl9qFx4ctbOOOFtsv8AaMbFG6BtvfHYd6+u/h5oGnWnwm0jw/DaPDaSaOkRhlGGJkjy5b/aYlifevIPhJ4ZX4keMj4o1KMN4S0K4xp0Tr8mpXq8NOR3jj6AdCxJ7V9KFQR0H5VpGnGHwnz2OxtXEzXO9FsfIfwvuJLj4d6HIxKlbJISM90Gz/2WukLuerMeMdaw/C9qdOl1zQyCF0vXL+2VSMfJ5zNH/wCOMh/Gtqvy/MuaGKqRv1P0PAyVTD03boOZmYFWYkEYIJyCPQ1y+oeA/Dd1IZobWfTpC27fp9w8GD6bQSv6V01LWNLE1aP8OTRrUoU6vxRRx7eA7feGXxP4lVP4k+2g5+h20lt8PtJWaOS+1LWtVEcgdYLu8LRMQcjcqgZGQOtdhQeRzzXT/amLe9RnN/ZuFW0EUdUh1VtT03VdJurZLywmkkiN2hePcyMm/A/iXOR71g2vg27Wzmtb3xTf3FtcxQwzhI1iaWOOV5kAfJ25lkZm/vMewrraTvnvRTzTFU6fJGWg55dhpz5pRINMtLfTrJLSyDRwqS2N5LM5OSzE8kk85PNO1G3i1Gwnsb1fPt54mjljcnBU9B9alpa4/a1Obm5nc6vZwty8qscnYaJ4h0OW2j03UodV02K5tJnsL9dpf7LD5UC+YucpGRG2zHVc9TWnpuhw/wBmSRa2kOqXt2xm1KaVAxnmYZJGegHRfQcCtmiuyvmuKrwUZy2OWjl2Hoz5oxOW1rwJ4a1TTJrNbL7PI6DyZlkdmiI6OoLYrB/4RX4jW7iGLxHodzEo+9PbuH/HbXo9J6e3T2rTDZxisOrRlcVXLcPUd2jz2Pw98Qndd2reHVQtyyQSsf5VdTwBb3lxFceJNVutVaMiSGGP9xBEw6MApzkeuc12p9+aXtWlbPsZUWsrChllCOyuYkPhuzhAWG+1iIDoRqUp/wDQia4fWtOfX/Gmn6F4ffVNUuLe9Bjie8LLc3SDcqHPAjiHzyP2wAOTW78TPFq6NajSbKcpf3K5eSMbmt42IG4Du5J2ovqQegqx8K/GGleBPDjpb6DPa+O9RVo431KJltrG0Ukswc8lE4Z8fNJI4HcY+gyDDYip/tFZ6dD5rPsVQpt0KS1PYTq1l8DvhXpPh43Eet+Ipndbe2DhWu7qV2klkP8AcjDMxJ7BR3ryaw8TeNLr47+Ejq3inUbn7XcJ9ot7d/KtkHm7dqxjqvPVsmrcfwi+I3iPxHbeNdLuLKOeSFoJJ/EDObmdXbf9o2pkRrwFWMYIA6c5rsPBfwQ8V2fxE03xV4o8U6TNFpzK8FvY2jgykBjtYtjA5zx3A4r6q6PlPevsfQ9FFFSaBRRRQAUUUUAFFFFABRRRQAVWuJY4IXkllEaKpdnLYAA5Jz2FUdf1iw0HR7rVtWvFtrG0jMk8ztwqgc/Xtx1JOK8q+PniF9cay+Gmi3Lo+sRC51m5hODb6cGwVB7PKRsHoN5qXKyuxpamR4z8Zah8TUv/AA/4ZuW0/wAINvtb7VtoMmpqfleO3DDAjPKmQ9Qflz1r59vJp/Cniy9s/BmsC61LSIXOnTv+8F3bhf3lpKRgOY88H3X3r0Pxprl5qesDwB4SjeG3tVS0uWtPlkkkZcR2cTdIwEyzv/AoPQkV16fBHRU8GGxhmWPxFGqyWmoop22sq/cVF7RnOHz8zBmJJyMZwbbvIuS6ROU8DeB/FnxC8O6f4g1rxS/2O8iEqA3DNkMMHEUTKqAHIwzlsjkCtx/2edBlU+drRlO3Cg6euFHuPM5Nc38G/GNx4O8RT6LrsZstIvrxoLmFjxpeo5IYe0UuAQegZgf4q+jwc023F6CgotHz3c/BXxZ4OWfUfAutC4dAP3Cgwu6jou1yyvjJxl161zPif4hTa94Lu/Cur2Pl3s+I76ZISY/I3MpKoeVnLKUWM8qwPYZr3/4meM7DwV4ekvpjFJeyBls7dmxvkxklvRFAJJ7AZ7ivnK/8E+JtV8KzfFDUppYZHv1vIsxbJGD8LqDL2CyeXhD0iDd6FFPV7jvJK0dj1T9mK2Twv40k03xJpUNhq+s2CtoxDbhBbQkGSzx/DIuVkY/xZz/BX0zgZzXylN4gN54c8D/EdI/Jm03VLS6uVx9xJD9muY/wEjf98e1fRfjvxJF4R8Gaz4oureW5t9Ms5LpoozhpAozhc4FOnJy3CceXY+MvFdvHp3ia/gQI0el+NbqFSMEIkksoQf8AAfPA+oFbOs3qabpdxfSKXEUZYRr1c4wqD3JwB7mvPohrNvpfixNas5rbUpok11hMwJklJLyOvPQvFwOtdi90za0w1iyaxs9Gthq15FM67pSpcwoB35Vn/wCAKO9RXoynOJ9FkuYwwuHqwb1O98D6VJovhaxsZvmuthluWH8Uz/PIfxdiBUGuw3/ifxFpnw+0e4lgvNWJkvrmP71nYqcyyj0ZvuL7t7VX8J67r8kenxeMNFGjXGr2wv8ASmSTdHdQMAwG7oJFBBKdRketdx+y5Z28fjP4i3F/KJta+3WyZI+5ZGLdAF9txkz6lc10nk1qt4Nx3Z7d4e0jT9B0Wy0fS7ZLaxsoUggiUABEAwPqT39a06MDHQUtSeefLd8rW/xN8e2UpzIutLcD/cktYGU/z/Kp6n8fQx2/x58VtGCDcafpszj/AGsTR5/75jWoK/Nc8jy46p6r8j9HyafNg6fpYKKKK8k9QKKKKACiiigAooooAKKKKACiiildBcKyPF2uw6DpJuiFluHby7eEtt81+2fRQAWY9gCe2Ku6tqNnpWmzaheyCOCFRu7kk8BQOpYt0ArG+E/gO++KvimfxB4ijZPD1jKYpYT92Zgw/wBEU/3RgGZx1O1B0avbyfLHjKilL4I7njZxmSwdNxi/flseT+DdWh1Hxje6tNYavrepxESwJDaMBgjabnngDHyp/dHPXNeofCq+0HUfjUl942hsNLtdC0We7t0vLyNgJWmhUNIoOAQuSFPcg9hTv2mNQ8IeIPiVoVvpNjdM2nSjTdSvbaYxWZTbIyWwCY3srtnI4BOO9efeE/Aeny+J/EN/PNoujWNndKv2q7XzSoZFZRHEcKODgsSeTx0r9GVoU+RLRbH53K9Spzyd2fU2qfH/AMDqXTQYdV8QyKc7rG1PlMf+ujYX9axG/aAu1Z/N+HOqJb4+8dQtQQPpvxXjbT/D2RmhtdW8YeIp0++LVv3ZPqMKAB+NaOk+GPhV4sil0eBtVttQdchLm6mjuAR3UNw2O4ANZOtHsaKDb3PqX4Z+LrTx14J0/wAV6fb3Frb3wkKRT43IUkaM5xweVOCDgjB711VeNfB3xdPpctn8OvEyWlne20Xl6Pc28Xlw6hAg4VV6LKoHzJ3HzCvY6uMlJXQmmnZjqKKKoQUUUUAFFFZHizV4fD/hnVNduWHladZzXUmT1VEZsUAa9YvinXrHwz4c1DxBqsxjsdPgeacgZYKBnAHc54AHXNQ+BNSu9a8EaFrGoQrb3eoadb3U8KMSqSSRKzKp64BY/lXJ/HObz7fwj4ZZvl13xLaQzJ6wwk3Tj8oAv/AqAIfiSY/EXxC8M+E7gB9Ms4pfEOrxt910gIS3jbsQZnLYP/PGvHrfxNNb+C/EnxY1CEyX2uOby2hYciHIis4PptMf4uTXpbTyXXxD+MFzKQzadoVlYw8HKKbeadh78zDpzwK8Z8TXTR/CD4dWiRgLeT6UjRjkFEiE+PpmIVhWu7I0p6XZ2v7NvhU2Wm3PiK/dZrmQzWscnXzG81/tU2f+mkwZR/sRR9jXsNcr8ILdbb4VeFY0fdnSbaVm/vO8YZj/AOPZrqqJasqK0Pnn9pS38PaL4ntNQmngkOtxm21fThy5jCny7ogdlHyseP4SOlY9j8YfFnh/TZtBudS0YzaZGsdvPdB5LrUI2/1LAcLuAwjHPLAk0mvzR6P8S/Gth4mkjtdY1i5c6beXSHyZrNo1EMaMeMLlty8Z71zWi+GbldCi0uLwTLLemxNpPd388U1uXPHnLJkuFXnaiAda1jZo55ScXoTPP4z8d+IotduF0zVVsZk+1i6LJa3Mic+TGoz+6RsE/wB5uDkCvRPF3in4ka/4P1Tw9N4e8MxjULOW1aaO/k/dq8eCwUoOR9ad4d0yDRdAstIt8GG0gSIELjdhcEkeue9X6hvWxCqNHEPZeM28A6n4UbStJaC+a7ZJPtzZt/NkaRcfLzsL8etdx8RvH3jjxZ8NNW8KP4Lgiub+zNu12upx7QT1ODj0pPT26e1IODkcH1qIuzE6rPOPF0evat4kg1JvB98kT6bNZXaieJ94dgykYb+H5/8AvquCfS9Qt7bUNQ8c2M63E9oMSXmmTyiWXcUjgWSJvkBUA5ZT8zV7/dXENray3VzIkUMKtJI7HhVH3q48X51zxDpVvqV0unLcq1xpOnmNmnkkKsIbibsi5VnVT02KTW0JuVinVk5OXcyILO88Y6ZPovhzw54kZ9D8mS+Gk3puI7G8G7aIo5SWbbg52Eeld9+z/rWv23x0t9N8Q6Pd6RquoeHmTUIJ4igdonR4ZwOmCruuM8HI7V5/4V1GXwL4C0Tx/wCHlhtdU06MW96sj4j1FGlMciSt3BbMgbrxjvXcr8dfEF5P9sfxl4B0+cgqjW9jLdyRqTkruO3vVp32KjOysfW9FfJcvxm1yRtrfFi0O7/n28Nk/l+8NV5/ildzfOvxZ8QyH+5aaQv8tpp8jJ9ojpviss0H7Q+oqy7UufDdpKvPXZNOtQVwHh/XrrXPi1LcS67revINE8trjVLMQSRYn4QYUAr8zc4rv6/OuJI8mNk5eX5H6Lw/rg4/11CiilrwU77HttW3EopaMH0qkr7A1bcSikZ1j/1jov8AvHbUbXdoud13AuP70gqlTm9kQ5xW7JaKpnVdNU7W1Kz/AO/y/wCNVG8S+HkO19asF+s6n+tX9Wq/yv7mR7el/OvvNeisdvFXhsf8xzT/APwIWoX8ZeE1PPiLTv8Av+P6U/q1b+R/cL6xS/nX3m9TZHjiheSR1SNFLMxbAUL3z6Vzdx8QPBcB+bxFYM391JM1zPijxBL4yvbHw14YtLm+iu5hHgqUW9kzxCp4/d/xO/ACKR1NdmCyqviK0YuDSfVqxyYrMsPQpSnzJtdLl/QNP1j4s+P7PSdMd7TTFQzrcBebSDOPtRH/AD0flIlPTcZOwr2L42azD4H8LaL8NfBu3SvtkL+ZLCfmtbFOHYHr5jswAY85LnORW/oGm+HvgV8LbvVtYuJLuYbbjVr2KAtLd3DFUUAL0QEhVXooH1r5w1nxBL8SPFV3LJfR/bdWH+nSQyb49J01BzHu6bgGI95JCegr9Gw+Hp4emqcFoj86xOIniKjqTerMTVtPt/8AhCl1+Sa4WVWNx4b0q3+VFhgcE3U2edrbSdx6Kw6sa2/D2l6H4l8eeHb+8uDFpuuRC1MgiVn80AvCoLghGPzruKkg4Heui+Dehx+OPEkmpX1qU0u2jhma1YfKsWc2VljpsVAszjuzoDwKpfHPStK8NePfsulzG0tNXWOeZYV40y+EgaGVQPurKyZ2/wB5CRgGtou90zFqy5ke32/w38BwW8cDeFdNuBH0a5j89z/wJyTXEfFj4VaauhXWs+GIJoDZoZ3063YlSB1e2PWKYDlQvysQAQc1l+CPiL471S286XUNEvtTts/bdBa1NvKMcfu5Nzbtw5BIAPqK9o8NavZ+INBsNc09mNtewJcR7xhgCM4Pow+7iokpR3NoyjPY8S8PXv8AwnPhOTRr67SDxBphint72Hg+ZtzbXsX+yTgsOxDKeOK+gvhN4ml8X+AdN166i+z30iNDewA8R3MTtFMo/wCBo2PbB7185a1aR+FPjlDDZAR273q7UUYCW1/HKfLx2Vbm3dgOwlNes/ACSSDxh8QdIX5bBLy0vY1z0mnh/fY9ATGp+rE96mK5Zcq2tcUnzRuz2aiiitjMKKK4D4k+AbrxfqNlcx+NPEWgw20bK1vpsqxrMWbOSTzuoA7+vMv2h7kD4calp7HKz21xcTEckQ28Mk75H90mJIz6+Zis6H4D+HuHuPF/j64l6tI+vyqSfoMCvP8A4kfDnVLGDxDH4d+IHiD7FFZQaM9vqZS7ErX0qrNEGOGU7Gt2HXlsUAewfC7xl4U1zwjaRaLrFvOdNt4bWeJj5ckTKAuGVsEcqfyNa1/qPhO817TLC7vNKn1YbrvTo5HUyDGULxfmVyPf0r5HTQb+0n0G+8XR2OoLHp11rI1fV9RMFpe6ewBEeyBA/miS4UlWLdF28McWNEOjxeHdF8PeItKmu9TtNTg0eC3sSVuxKj3kwNu55Qk3VqSc8qcngUAfUdh4SOn+J/GOtR6g9z/wkaQZtGQBYHigMWQ2ed4CdcYxXzKi+X8EvB+sNGzN4ZmtpL6Er8yLFm3uFI9UUyH8K+sPBdtrNn4T0i18RXUd5rEFpFHeTxj5Xm24Zh7ZrxPxRpkPhPx9qmhakqt4f8VzTXthJJxGJ5ebm1Y+rE71HcMw7VjVvZSLhs0bfwMu0m+G+naa0imfRw2lzqDkqYcqv1Bj8tge4YV3FfNngzXNW+F/i+50u9jkv9PKI06gbpp7WMBYruL++8aKI5E6nYh719CaBrWl6/p0V/o99De2zrkPCc4HoR1B9jzSeq0LTtuReJ/Dug+KNMbTfEGlWmp2hBwlxFuwT1Kt1U/TFecXPwG8MwyCbw3r3iPQGHVILzzovwRwQPzr1uqetaxpej2jXerajbWVug3F5ZAmF+h6/QZNLUfKjyZvhP43spmOm/EW3vYCc41LTMyD23RnGPevNdF8UeOr7xbd+HbHRdI137Mszi8trkwpOkbhGdA46FsqPXaxHArsfiP8Tr7xhL/wivgyz1A294Ns1wgMVxdL3WPP+qi/vStjA6ZNT+G9Fm8G2UOlabZxan4y1wBIrWAbYo9gKqo/uW0Klju6nLE5JolJJWW5Hs4mVpus+KtQvtRsbb4e67c3GmGJb1bRopvJaQb1GFYk/KDwORlc9aq3Xj7RtPmW31q11fR7llZhHf2LxnC4zjI+bGRn619PfDPwnbeDfDEOmrOLq9mla51G7Awbq5kAMj+w4AA7KAK8y+N3wT1zx94tl8QReI0mh8tY7PT7uWWBLRdmHEckefvkBjkdgK15DHkR5RqPjDwBruk3Ol3XiOx8i7geNwZQhZW43ZPf9Kw21WwmMMeq/EnQsRQ+Qt5b26R38kWMbfNJ+U4J5UdzXZan8BvFq6WtlL4btL8RLFHGyX0U37qLdsg2uIiYySWPIc4AJrpP2bfgvrWh6lPr3jbS9Aa1uLV7aHS59OjaeNRNuidzgqG2l+Bz8wyeKajbYXIeaapouveJrTRtI8J+DfEsvhS0YT/bbG1GJSg/drGZMBhu+Y5znAxmtKHwLrFlCNvgj4o3MhOSY3iiA/AKK+0UjREVERVVRhVAwAPQU6qj7uwciPiyXwprSIw/4VP8Tbh27vqCj/0FhUb+BfGk1qWX4SeLGhVd2bjXysoHsA3J9q+16Taufuj8qvnYciPgYx6al/Za58P9euLK8ltTbX9rrMM900fzKVjAC/KVIbPOK2Y9S8aSyLHFr0Nw5HK2vhq6kI/Gvt6KKOFdsUaRrkthVwMk5Jp9ctXCYetJzqQTZ10cXiKEVCnNpHxRbxeOrpmWS98Qs46JY+EJyfzcipIfDvxEuXTcvxCKH/nn4dSIN9SzcV9p0VCwOFW1NfcN47FPeoz48tvhx4zvl8y50/4i3Sf3HuLa0P8AKpW+Dnia4f5PBvjNhnrN4rt0H6Nmvr7A9KCAeoBrVUKS2ivuMnWqveT+8+Q0+CPiCdws3w4u3Xu9z4qDn8g9WLf4B6lvYyfC7QyOg83XJH/k1fWmKMD0rVJLZL7iHKT3b+8+UJPgXr32mNLT4X+Ao4T96aa+dtn4AHPatOH4JeNZYFUaB8MtLA6g2slwT/44P519N4Gc4GaMDOcCncmx88Q/s+6pIr/bfEXhe0z91LPwvCw/N2rVtf2fbWIYk8WXOext9ItYv/ZTXudGB6UXYzxI/ASDgx+NdWjwedllagken3K1fBHw38L/AA31HVPFt5rF7fXEkQQ3+rSqRaRZyUTAAXJxuI64X3z6xgegrjvi74avPF3gK+8P6fLBDNczWxzMPk2R3Ecjrx6ojD8aWr3YrWKuua1dXPxS0rwdbx2stgNMuNU1ZZYt26PescCDtlnMrc9o/evmmVYz+z1qOsWlvbWF34mcz3Bt4lQD7XcgeWMD7qrKEHoOlfQttDcW37RGqmS3n8jUPCtsLecIfLBguZhIm7oGxPGQO4Psa8Ij0q9u/wBny78OW0Zk1bRY5LNocfN9os5squD6mIEeu5fWsa10bU7M9S+BlrDD8PbfUI4RE2q3M+oMB3WSQ+UM/wDXLygPQDHSvEPiu0//AAl13fXkgjkt9eu/tQlG5bfdbolnKR3QRrwegZ2r0/4JeMtPh0ax8MXd3AtqEP8AYd5vAS4twPlhfP3ZowQpU4ztB9cdr4w8DeGvFTibVrWQXKJ5f2qCXy5Ch6KezAejAirTcHdohx9pG0T5L8PXJGp6AkN7/bGsabcGcT28hkZs/KlmrDG9nfAPYLknpX118PdDm8O+C9K0W6mEtzbwATsOhlJ3SEfUscfSqPgn4b+D/B8gn0XR0W6XI+0znzJFJ4OD0XP+yoqL4j+MY9DtJNN0yaB9bmiLRb2Gy0jHW4mPRVXrjqx+XGTSnJy2HCKpnl3iF01z423EcJyV1uLZJ1HlWNr+8P4TXW365r1b9nGIXN/4+10ly1xrws0B6GO2t4kBH/A2k/KvGtOkOgaBd+LrO1nuLiWFtO8M2sikz3ryyZM7qeS00uH/ANxR619N/C7wqngvwTY6D573U8Yea8uXABnnkdpJX/77Y49sUo6yuu1gbtHU66iiitSAooooAAB6CvM/iZplrZ2trbxSSKde8U2V5cySNuVGt0SYtj+6EsVJ/GvTK4fxtaS6l4+8F2r2Us9jDNe3txIV3QjFq8ARwf7wuG4/2TQB85eNLPTbzTYPAOg6avjNTcQyWNzE0byCzeyiRhE7HCs7xXUqgH5WiI6A1b8LeJtJtfFGl69r+nIU0nRrLVBcbf3hWHSXe7wehk81rNSfvH5QelVNa/sb4O6p4b8YeF7W5kvdWury5vNP8hpbRbUSTCORCozC6icIoGQRIenWsMeHL6+8PeToQbUvCEHh3VJ9Q1F1+ZG+2z3AYg4Kl0tIUI9HoA+09JvI7/S7W+iRkjuIUlVWHKhhnBFYvxA8I6P4z8N3Oh65DvgkIaGRTiS3lGdksZ/hdWPBFbGhx+Vo1lG3JS3jH/jtaFDSYHyl4hgt7byfCnxXiaz1G0ctp2tpmOK64+WaGYf6t/VTz6g1zQ8DeKbHVP7X8N6ot8zHcL7TdQFrcyp0zLGQYZW/2uK+x9T0+x1O0az1Kxtry3YgtFcRLIhI6EhgRXAah8E/h7cb2sdJuNGnZ94l0y8lt9reoUNsH/fNY+yafus057/EeERW3xYvf3cep+JbX+FmvtWtFTPr+7jZv0qI/De98xdS8XeKrZFjO55Yt0kjHufNn4Tj+6gNe3N8Fbbf/wAj/wCNNn9z7VD/AD8qr2k/BfwLbTLd6jY3XiC7X/lrq901xz/1z4j/APHaOWfcV4djyzwfZtfLJpfwt0dLje2bvW7osbVWH8TzH5pn/wBhc/hXsXw98A6d4QMt9Jdzarrd0oW71OcYd0U5EaKOI4wedo78kmu3t7eC3gS3t4Y4YUXakaKFVR6ADgCn4HoKqNNLXqKUr6dAwPQUtFFaEhSbV4+UcdOOlLRQAUUUUAFFFFABRRRQAUUUUAFFFFABRRRQAUUUUAFFFFABRiiigBteM/FPwpquia5d+OvCds9+lxsfWtIjGJJtn/LxB280KMFf4woPUc+0Um1c52jP0qZR5lZjTtsfId/4Y0TxRDceIPA95YGS4bfeadcIWtrh1674+Ghl/wBtcEehqtaa58Q/BcBVbbVdPsuvkyJ/a9vGfRGQ+an/AAIGvoLxn8KfCvifUBqqx3eia1nP9paVIIZWP+2OUf8A4ECfeuPuvhT8RNNuFHh34iW1/bMfmj1uxzIn+68WP1FZ8s4bO5peM9zy2z+J3jTxRatbaXPqkzcrI2naE8Dk+glmO1PqQakj8M2ul6RJrnj64S0sVZZjpUcxmM8qn5Gnl+9cSE8CMfL6DtXqSfDP4n3jbb7x9o1lFjn7JpTSN+bsBW34O+DOk6LrFvr3iDWtU8WatbEtbTajtEVux/iSFRtDDsTkjtRyyfkK8VuZnwq8G6tqHiBPiF4usxZSxQGLRNKkOWskYfNPJ2EzrgY/gU4r2YkdaUgegpa1jFRWhDd2FFFFMQUUUUAFU9QuFs7G4u2jeQRRGQqnLNgdMVcpNo9B+VAHi3wf8Hatd+CPDeta8qW2oXKWJnhkB3wWVsm+3gX0Zpgkz56lmBzgVJ4j8KXHhn4IfEK3v75bi61aG9csvCoJU8uOMd++fq5r2bA5469a8++PjI3w7axI+bUdV02xQDqTLfQL/ItQB36KERVUDA4p1FFABRRRQAUUVydx8QfBNrp19qNx4s0mO0sLg213K1wAsMw6ox/ve1KwHWUVi33iDSLLRBrlzq1pBpZiWb7XJMBFsYZUg9wazvC3xC8FeKGuF8PeKNL1RrePzZhbTh/Kj/vN6CmB1dFcjF8QPBstnp99H4p0o2+pO8dlILgFbhlJDBO527T+RrA+HXxk8GePvEus6DoOpRvPpkhUFnA+1KN254ueUGB83uKAPTaK83+E3ijVdX8Mat4h8S65oE+npqEwsbjTZg0KWigbfMfcRvB3A/QetaEPxG8K6z4e1q+8L+KNFv5NLtWkmdboeXbsVOwyHsvB6+hoA7iivOvh74zkTwZ4am8feItBGua48iWxsZQILs+YQgh5O75WQ5B710mieLfDeuanfado+vWN/d6e227gt5w7wtnHzAe9AHQ0VxOtfFD4e6Hqj6Xq/jXRbK+QfNbz3Sh1PuO30rG8W/GzwL4Y8e6f4N1LVETUbwEyOWAitBs3r5p/h3DGB15FAHp9FednxF4guPjfF4a0/VdBOiWulfaNQszIDqAmLHa23OVjw0XUd+tbS+PPBj+JR4YTxRpb60xKrZLcqZSR1GM9fbrQB1VFcl4l+Ingfw1qKabr/izSdNvJQDHDcXIVjnpxWh4p8UeHvDOnDUvEGuWOlWucCW5mCA/TPWgDdorlNL8f+DdR8PXfiGy8TaZc6VZttub2O4BiiPHBP/Ah+Yp8HjbwnLqum6TH4j01r3U4BcWNv9oHmTxFdwdRnkFfmz6UAdRRXP6B4q8P+Ibm+t9D12x1KfT3Ed4ltMGMLHOA2OnQ/lVTT/H3g3UvE8nhvT/E2mXWsR7t1nFcq0g28t8o69D09DQB1dFcvd+N/CNk+rrdeJtMhOjbf7RElyo+yls7fM9M4P5Vw3x/+Kj+FPg6ni/wVeWOo3WoXdva6XKR5sEzO5zjBGflVx16igD2GiuT1/xj4f8ACGmWknjHxFpelTSqFLXE4jDvjkqCemc1bn8V+G47rS7Rtcs1uNYVpNNj80E3a4BzH/e6jp60AdDRXO6t4o0WwurnT7jVbSLUILGS/a3lmCssCdZG9F/2jXKfDfxveR+A9H1b4heJPDn9oatdtBaSafMBbzkvtRIzk72PtQB6bRWBpXivw9q2r3ui6VrtjealZfNc20MwaSIZx8wHTnisvxJ8SvAXh7VTpWueMNH028AyYZ7pVcfUdvpQB2O2iqtndQ3drHdWsyywzIHjdW4ZSMhv1q5QAmBSU6igAooooAKKKKACiiigAooooAK80+NUnm6v8PdJBAN74utpGB7rBFNN/wChRJXpdY+qaLpuq3unX95ZpNc6bM1xZSPkNDIyFCwHQ/KxHNAGxRRRQAUUUUAZviHU4dF0DUdXuCBDY2slzJk/wohY/wAq/P7wDpui6/8ACW+tY5h4n8e+J9QmTTNHjJK6a0jqJbuUdmKpkMeAAuPvNX3d8RPDp8X+CtX8L/bpdPGqWj20lzGgdo1YYOFJGetVfhv4L0fwP4U0vR9OtrZZbKyjtZrxbdY5Z9gwzMQMnJ55oA+Z/HN1Y+Gfiv4J+GniS1v9a0Lwp4ehkstLhgaUazqWPLQFemM4Iz8q7Tms34eXl/YfDD47fEe/sLSyvLx20iJLOMJFA4Bj2R4HIBnhwcc7a+0HsLGS/i1B7K2a8iUpHcGJTIinqA2MgH0qMaRpP2KSx/suy+yyvvkg+zr5btkHcVxgnIHPsKAPCf2dPhPovhX4XaL4n8RWEer66NNN1CJk3CyidHk8iNDwDiRtxI5Zj2Arzr9n7VNC0P8AZe8eeKIf7OHidBez3BigUXFq8y+XDHkDKqWQMFHHNfY0aJGixxoqIoAVVGAAO1UYdD0SGC4gh0fT44rkg3CLbIFlI6bhj5vxoA+LtTt18O/Dj4HeD/FDyWHgrU9+pa7ISVjmMj+dHHKR0XEnIPr/ALNelftB+JfBk37N/iOX4dx6aYtTu7fRxLptqqJK25HKAqBuGwuM9OTX0Ze6Xpl7ZLY3mnWdzapjbBLCrxjAwMKRjpxTTpOlNaR2baZZG2iYPHCYF2Iw7hcYB5PNAHx98cbTR7X4s/C74far4nh8O6V4W8Oqbm+Mm1oyV2FUbtIwhXB7Fs0uh2Vx4N8IfFX40eCtCk0PTbizi0vw3bLGyv5O+OJrsq3PUCQZ7hia+gbH4VaUfi3rvxF1W6j1afU7OGzjsrm0V4rVIwmSCc5JKZzgdTXo81rbTWz2s1vFJBIhjeJ0BVkIwVIPBGCRigD4HurXTfEWmfCrwL4f0HzNL1TVoJNT1q4tv9J1O5XZ9qYMw3GOMSsOuGOMfdr1zPhvU/259Yh8R2mnAW+iQ21hDc2yH7ZcsI2DAEHeyh5BuPQL/sivpVdL0xTbFdOs1NqMW+IFHkj/AGOPl/Cll0vTZdRTUpNPtHvYxtS4aFTKo9A2MjqfzoA+RxqWvPf/ALQ/xK0GKZr+B00bTZolJdUjIjldf91FjceuKp/ADTfBupa18P7rV/E3h+4vtOHmWGlaNau9293IuZJr6UjdkEZwflB4r7HtbCxtUljtbK2gSVi0ixxKodiMEnA5NQ6bo2j6ZI8mm6TYWTyffa3t0jLd+doGaAPk/UNa8Hw/tJafrfhG80XxvZ+NrqKy1fTJIFuJrBgVUTKWB2qMknPHDe1U/EfjqO++OfxD1LWNBfWta0CNtO8M6Zc2pktbSOMSGe8lyNoUBPMyeSGwO1fXVloei2V295Z6Pp9tcv8AemitkR2+rAZNStpemtPcTtp1oZbqPy7hzCu6ZMY2scfMMcYNAHw9DZX2l/sQ22nwQt/afjvxKE2Km0kmUYJAHC/6MOP9qt/U/hHbSfH7wb4E07UpBd2Ohyah4h1iMsJp1c+U0aH+D5AqIBjarZ619hHS9MaCCA6daGK3YPAhhXbEw6FRjg+4qRbOzW8a9W0gF0yBGmEY3lf7pbrjgcUAfEWmw3fh34WfHDxR4DsH063n1xNHs/siMDBZxSEMy9xlJRk9s57V1v7P2l+C7j4i+ENQbxN4dvtT03T5LbSdN8PWrlYcwsZJbuYqCXIL/e/iIA9K+rbfTdPt7aS2t7C1hglLGSKOFVVywwcgDByOtM03SNJ0xXXTdLsrIP8AfFvAse767QM0AfDmm6HZ6/8ADv4wfF/xBvubO8v7pNKsXDBTNIdkFww/i2eeAg7HfnoK66/0GT+yf2cvhn5bMJJk1rUImH3NgE7K3/fcy/hX1quj6StgdPXS7EWZbcbcW6+XnOc7cYznmpDYWLXcN2bK2NxApWKUxLvjU8EKcZA5PT1oA+HdavW8SfFH4lW/jnxL4c8PNcXz6Wr6tbtNeQ2CMyhbJCNoLKASwOc4I613fx6Gj+D/AAj8D/G2iQ3cmieHdSt4ot0ZE7Wrxo+SpGdxSFsjjBOK+obnRdGur4X1zpFhNdjGJ5LZGk46fMRmp7+xsr+EQ31nb3UQYMEmjDqG9cHvyaAPlvx9b6no/wCzt48+JPiaAp4t8ZwxweS3LWlnM6xxWq+m2Il2Hc5z0rK+IXhC/wBU8TfA34S6ddSadJpelC/u7iNMmBlRS0g7b90MgX/aYV9dX9lZ38H2e+tLe6hyG8uaMOuR0ODxSGxsjfLfGztzdqnlrOYh5gX+6G645PFAHyF4Igt/B/jn46eMfBmkvDD4b0xNK02FVZw0yJtkc55ciSAOx6/MfWvOPEF1aa/8IvCfhXw7oklxd+INWto9e8QXtpi4u7+VtzQxOw3MEJUMwOMbPU19x+MvDB1fwzqOk6LqDeHLu9dZDf2VujSK6urklSMPnBBz1BNcPoPwfux4u0TxD4w8Y3HiN9By2l2i2EdpbW8rdZdqHDMO30HvQB6vZW0NnZxWlunlwQosUSgcBRwBVqiigAooooAKKKKACiiigAooooAKKKKACmD7v/Av60UUAPooooAKKKKAGt98fQ0if6x/qP5UUUAPooooAKKKKACiiigCvH94/wDXQf8AoAqxRRQAUUUUAFFFFABRRRQAUUUUAFFFFABRRRQAUUUUAFFFFADG+430oTq31NFFAD6KKKACiiigAooooAKKKKAP/9k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10033"/>
          <a:stretch/>
        </p:blipFill>
        <p:spPr>
          <a:xfrm>
            <a:off x="6132786" y="2171066"/>
            <a:ext cx="2995448" cy="21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3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0221"/>
            <a:ext cx="4131733" cy="28126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1" y="1439355"/>
            <a:ext cx="3867775" cy="22891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3000" y="3973102"/>
            <a:ext cx="316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Onderzoek ‘Netwerkondersteuning in buurt en wijk’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6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T symposium onze zor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3000" y="3973102"/>
            <a:ext cx="316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Onderzoek ‘Estafettegezinnen’ en ‘Gezinnen Present’</a:t>
            </a:r>
            <a:endParaRPr lang="nl-NL" dirty="0"/>
          </a:p>
        </p:txBody>
      </p:sp>
      <p:sp>
        <p:nvSpPr>
          <p:cNvPr id="6" name="AutoShape 2" descr="Afbeeldingsresultaat voor gezinnen present gereformeerde hogeschoo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gezinnen present gereformeerde hogeschool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9" y="1187299"/>
            <a:ext cx="4094775" cy="2766389"/>
          </a:xfrm>
          <a:prstGeom prst="rect">
            <a:avLst/>
          </a:prstGeom>
        </p:spPr>
      </p:pic>
      <p:pic>
        <p:nvPicPr>
          <p:cNvPr id="1030" name="Picture 6" descr="Afbeeldingsresultaat voor estafettegezi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15095"/>
          <a:stretch/>
        </p:blipFill>
        <p:spPr bwMode="auto">
          <a:xfrm>
            <a:off x="4870874" y="2464958"/>
            <a:ext cx="4076696" cy="21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863F0C16CC24496A1727232C81AAF" ma:contentTypeVersion="10" ma:contentTypeDescription="Een nieuw document maken." ma:contentTypeScope="" ma:versionID="2adcfe8ee6fe6ecd398e716a7ded45fd">
  <xsd:schema xmlns:xsd="http://www.w3.org/2001/XMLSchema" xmlns:xs="http://www.w3.org/2001/XMLSchema" xmlns:p="http://schemas.microsoft.com/office/2006/metadata/properties" xmlns:ns3="f083e029-9bba-4ea2-a8ce-5927ede2bd75" xmlns:ns4="581c5d65-e191-4697-9ba9-9100804353e7" targetNamespace="http://schemas.microsoft.com/office/2006/metadata/properties" ma:root="true" ma:fieldsID="46236a83283947ca7c6c7f38c2e1f5de" ns3:_="" ns4:_="">
    <xsd:import namespace="f083e029-9bba-4ea2-a8ce-5927ede2bd75"/>
    <xsd:import namespace="581c5d65-e191-4697-9ba9-9100804353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3e029-9bba-4ea2-a8ce-5927ede2bd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c5d65-e191-4697-9ba9-910080435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E054E0-FC11-469C-A06A-4897ACB0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3e029-9bba-4ea2-a8ce-5927ede2bd75"/>
    <ds:schemaRef ds:uri="581c5d65-e191-4697-9ba9-910080435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3676EB-0D09-4D4C-B37F-D72C1C518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3B379-0D46-47D8-A1F8-EDE01217C4DA}">
  <ds:schemaRefs>
    <ds:schemaRef ds:uri="http://www.w3.org/XML/1998/namespace"/>
    <ds:schemaRef ds:uri="f083e029-9bba-4ea2-a8ce-5927ede2bd7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81c5d65-e191-4697-9ba9-9100804353e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221</Words>
  <Application>Microsoft Office PowerPoint</Application>
  <PresentationFormat>Diavoorstelling (16:9)</PresentationFormat>
  <Paragraphs>43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van Microsoft Office</dc:creator>
  <cp:lastModifiedBy>Jager-Vreugdenhil, M</cp:lastModifiedBy>
  <cp:revision>18</cp:revision>
  <dcterms:created xsi:type="dcterms:W3CDTF">2019-10-16T13:22:06Z</dcterms:created>
  <dcterms:modified xsi:type="dcterms:W3CDTF">2019-11-07T12:38:32Z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0x010100E50863F0C16CC24496A1727232C81AAF</vt:lpwstr>
  </property>
</Properties>
</file>